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120"/>
  </p:notesMasterIdLst>
  <p:handoutMasterIdLst>
    <p:handoutMasterId r:id="rId121"/>
  </p:handoutMasterIdLst>
  <p:sldIdLst>
    <p:sldId id="389" r:id="rId5"/>
    <p:sldId id="269" r:id="rId6"/>
    <p:sldId id="279" r:id="rId7"/>
    <p:sldId id="280" r:id="rId8"/>
    <p:sldId id="257" r:id="rId9"/>
    <p:sldId id="270" r:id="rId10"/>
    <p:sldId id="271" r:id="rId11"/>
    <p:sldId id="273" r:id="rId12"/>
    <p:sldId id="274" r:id="rId13"/>
    <p:sldId id="275" r:id="rId14"/>
    <p:sldId id="276" r:id="rId15"/>
    <p:sldId id="277" r:id="rId16"/>
    <p:sldId id="278" r:id="rId17"/>
    <p:sldId id="272" r:id="rId18"/>
    <p:sldId id="281" r:id="rId19"/>
    <p:sldId id="282" r:id="rId20"/>
    <p:sldId id="283" r:id="rId21"/>
    <p:sldId id="284" r:id="rId22"/>
    <p:sldId id="285" r:id="rId23"/>
    <p:sldId id="286" r:id="rId24"/>
    <p:sldId id="287" r:id="rId25"/>
    <p:sldId id="288" r:id="rId26"/>
    <p:sldId id="289" r:id="rId27"/>
    <p:sldId id="290" r:id="rId28"/>
    <p:sldId id="304" r:id="rId29"/>
    <p:sldId id="291" r:id="rId30"/>
    <p:sldId id="292" r:id="rId31"/>
    <p:sldId id="293" r:id="rId32"/>
    <p:sldId id="294" r:id="rId33"/>
    <p:sldId id="295" r:id="rId34"/>
    <p:sldId id="296" r:id="rId35"/>
    <p:sldId id="321" r:id="rId36"/>
    <p:sldId id="297" r:id="rId37"/>
    <p:sldId id="298" r:id="rId38"/>
    <p:sldId id="299" r:id="rId39"/>
    <p:sldId id="300" r:id="rId40"/>
    <p:sldId id="301" r:id="rId41"/>
    <p:sldId id="302" r:id="rId42"/>
    <p:sldId id="305" r:id="rId43"/>
    <p:sldId id="306" r:id="rId44"/>
    <p:sldId id="307" r:id="rId45"/>
    <p:sldId id="308" r:id="rId46"/>
    <p:sldId id="309" r:id="rId47"/>
    <p:sldId id="310" r:id="rId48"/>
    <p:sldId id="311" r:id="rId49"/>
    <p:sldId id="312" r:id="rId50"/>
    <p:sldId id="313" r:id="rId51"/>
    <p:sldId id="314" r:id="rId52"/>
    <p:sldId id="315" r:id="rId53"/>
    <p:sldId id="316" r:id="rId54"/>
    <p:sldId id="317" r:id="rId55"/>
    <p:sldId id="318" r:id="rId56"/>
    <p:sldId id="320" r:id="rId57"/>
    <p:sldId id="319" r:id="rId58"/>
    <p:sldId id="303" r:id="rId59"/>
    <p:sldId id="322" r:id="rId60"/>
    <p:sldId id="323" r:id="rId61"/>
    <p:sldId id="324" r:id="rId62"/>
    <p:sldId id="325" r:id="rId63"/>
    <p:sldId id="326" r:id="rId64"/>
    <p:sldId id="327" r:id="rId65"/>
    <p:sldId id="328" r:id="rId66"/>
    <p:sldId id="329" r:id="rId67"/>
    <p:sldId id="330" r:id="rId68"/>
    <p:sldId id="331" r:id="rId69"/>
    <p:sldId id="332" r:id="rId70"/>
    <p:sldId id="333" r:id="rId71"/>
    <p:sldId id="334" r:id="rId72"/>
    <p:sldId id="335" r:id="rId73"/>
    <p:sldId id="336" r:id="rId74"/>
    <p:sldId id="337" r:id="rId75"/>
    <p:sldId id="338" r:id="rId76"/>
    <p:sldId id="339" r:id="rId77"/>
    <p:sldId id="340" r:id="rId78"/>
    <p:sldId id="341" r:id="rId79"/>
    <p:sldId id="346" r:id="rId80"/>
    <p:sldId id="347" r:id="rId81"/>
    <p:sldId id="348" r:id="rId82"/>
    <p:sldId id="349" r:id="rId83"/>
    <p:sldId id="350" r:id="rId84"/>
    <p:sldId id="351" r:id="rId85"/>
    <p:sldId id="352" r:id="rId86"/>
    <p:sldId id="353" r:id="rId87"/>
    <p:sldId id="354" r:id="rId88"/>
    <p:sldId id="355" r:id="rId89"/>
    <p:sldId id="357" r:id="rId90"/>
    <p:sldId id="358" r:id="rId91"/>
    <p:sldId id="359" r:id="rId92"/>
    <p:sldId id="360" r:id="rId93"/>
    <p:sldId id="361" r:id="rId94"/>
    <p:sldId id="362" r:id="rId95"/>
    <p:sldId id="363" r:id="rId96"/>
    <p:sldId id="364" r:id="rId97"/>
    <p:sldId id="365" r:id="rId98"/>
    <p:sldId id="366" r:id="rId99"/>
    <p:sldId id="367" r:id="rId100"/>
    <p:sldId id="368" r:id="rId101"/>
    <p:sldId id="369" r:id="rId102"/>
    <p:sldId id="370" r:id="rId103"/>
    <p:sldId id="343" r:id="rId104"/>
    <p:sldId id="344" r:id="rId105"/>
    <p:sldId id="345" r:id="rId106"/>
    <p:sldId id="371" r:id="rId107"/>
    <p:sldId id="372" r:id="rId108"/>
    <p:sldId id="373" r:id="rId109"/>
    <p:sldId id="374" r:id="rId110"/>
    <p:sldId id="375" r:id="rId111"/>
    <p:sldId id="376" r:id="rId112"/>
    <p:sldId id="377" r:id="rId113"/>
    <p:sldId id="378" r:id="rId114"/>
    <p:sldId id="379" r:id="rId115"/>
    <p:sldId id="380" r:id="rId116"/>
    <p:sldId id="382" r:id="rId117"/>
    <p:sldId id="383" r:id="rId118"/>
    <p:sldId id="268" r:id="rId119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701" autoAdjust="0"/>
  </p:normalViewPr>
  <p:slideViewPr>
    <p:cSldViewPr snapToGrid="0" showGuides="1">
      <p:cViewPr varScale="1">
        <p:scale>
          <a:sx n="67" d="100"/>
          <a:sy n="67" d="100"/>
        </p:scale>
        <p:origin x="572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90" d="100"/>
          <a:sy n="90" d="100"/>
        </p:scale>
        <p:origin x="3774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117" Type="http://schemas.openxmlformats.org/officeDocument/2006/relationships/slide" Target="slides/slide113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84" Type="http://schemas.openxmlformats.org/officeDocument/2006/relationships/slide" Target="slides/slide80.xml"/><Relationship Id="rId89" Type="http://schemas.openxmlformats.org/officeDocument/2006/relationships/slide" Target="slides/slide85.xml"/><Relationship Id="rId112" Type="http://schemas.openxmlformats.org/officeDocument/2006/relationships/slide" Target="slides/slide108.xml"/><Relationship Id="rId16" Type="http://schemas.openxmlformats.org/officeDocument/2006/relationships/slide" Target="slides/slide12.xml"/><Relationship Id="rId107" Type="http://schemas.openxmlformats.org/officeDocument/2006/relationships/slide" Target="slides/slide103.xml"/><Relationship Id="rId11" Type="http://schemas.openxmlformats.org/officeDocument/2006/relationships/slide" Target="slides/slide7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102" Type="http://schemas.openxmlformats.org/officeDocument/2006/relationships/slide" Target="slides/slide98.xml"/><Relationship Id="rId123" Type="http://schemas.openxmlformats.org/officeDocument/2006/relationships/viewProps" Target="viewProps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82" Type="http://schemas.openxmlformats.org/officeDocument/2006/relationships/slide" Target="slides/slide78.xml"/><Relationship Id="rId90" Type="http://schemas.openxmlformats.org/officeDocument/2006/relationships/slide" Target="slides/slide86.xml"/><Relationship Id="rId95" Type="http://schemas.openxmlformats.org/officeDocument/2006/relationships/slide" Target="slides/slide91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slide" Target="slides/slide73.xml"/><Relationship Id="rId100" Type="http://schemas.openxmlformats.org/officeDocument/2006/relationships/slide" Target="slides/slide96.xml"/><Relationship Id="rId105" Type="http://schemas.openxmlformats.org/officeDocument/2006/relationships/slide" Target="slides/slide101.xml"/><Relationship Id="rId113" Type="http://schemas.openxmlformats.org/officeDocument/2006/relationships/slide" Target="slides/slide109.xml"/><Relationship Id="rId118" Type="http://schemas.openxmlformats.org/officeDocument/2006/relationships/slide" Target="slides/slide114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80" Type="http://schemas.openxmlformats.org/officeDocument/2006/relationships/slide" Target="slides/slide76.xml"/><Relationship Id="rId85" Type="http://schemas.openxmlformats.org/officeDocument/2006/relationships/slide" Target="slides/slide81.xml"/><Relationship Id="rId93" Type="http://schemas.openxmlformats.org/officeDocument/2006/relationships/slide" Target="slides/slide89.xml"/><Relationship Id="rId98" Type="http://schemas.openxmlformats.org/officeDocument/2006/relationships/slide" Target="slides/slide94.xml"/><Relationship Id="rId121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103" Type="http://schemas.openxmlformats.org/officeDocument/2006/relationships/slide" Target="slides/slide99.xml"/><Relationship Id="rId108" Type="http://schemas.openxmlformats.org/officeDocument/2006/relationships/slide" Target="slides/slide104.xml"/><Relationship Id="rId116" Type="http://schemas.openxmlformats.org/officeDocument/2006/relationships/slide" Target="slides/slide112.xml"/><Relationship Id="rId124" Type="http://schemas.openxmlformats.org/officeDocument/2006/relationships/theme" Target="theme/theme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83" Type="http://schemas.openxmlformats.org/officeDocument/2006/relationships/slide" Target="slides/slide79.xml"/><Relationship Id="rId88" Type="http://schemas.openxmlformats.org/officeDocument/2006/relationships/slide" Target="slides/slide84.xml"/><Relationship Id="rId91" Type="http://schemas.openxmlformats.org/officeDocument/2006/relationships/slide" Target="slides/slide87.xml"/><Relationship Id="rId96" Type="http://schemas.openxmlformats.org/officeDocument/2006/relationships/slide" Target="slides/slide92.xml"/><Relationship Id="rId111" Type="http://schemas.openxmlformats.org/officeDocument/2006/relationships/slide" Target="slides/slide10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6" Type="http://schemas.openxmlformats.org/officeDocument/2006/relationships/slide" Target="slides/slide102.xml"/><Relationship Id="rId114" Type="http://schemas.openxmlformats.org/officeDocument/2006/relationships/slide" Target="slides/slide110.xml"/><Relationship Id="rId119" Type="http://schemas.openxmlformats.org/officeDocument/2006/relationships/slide" Target="slides/slide115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81" Type="http://schemas.openxmlformats.org/officeDocument/2006/relationships/slide" Target="slides/slide77.xml"/><Relationship Id="rId86" Type="http://schemas.openxmlformats.org/officeDocument/2006/relationships/slide" Target="slides/slide82.xml"/><Relationship Id="rId94" Type="http://schemas.openxmlformats.org/officeDocument/2006/relationships/slide" Target="slides/slide90.xml"/><Relationship Id="rId99" Type="http://schemas.openxmlformats.org/officeDocument/2006/relationships/slide" Target="slides/slide95.xml"/><Relationship Id="rId101" Type="http://schemas.openxmlformats.org/officeDocument/2006/relationships/slide" Target="slides/slide97.xml"/><Relationship Id="rId122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109" Type="http://schemas.openxmlformats.org/officeDocument/2006/relationships/slide" Target="slides/slide10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slide" Target="slides/slide72.xml"/><Relationship Id="rId97" Type="http://schemas.openxmlformats.org/officeDocument/2006/relationships/slide" Target="slides/slide93.xml"/><Relationship Id="rId104" Type="http://schemas.openxmlformats.org/officeDocument/2006/relationships/slide" Target="slides/slide100.xml"/><Relationship Id="rId120" Type="http://schemas.openxmlformats.org/officeDocument/2006/relationships/notesMaster" Target="notesMasters/notesMaster1.xml"/><Relationship Id="rId125" Type="http://schemas.openxmlformats.org/officeDocument/2006/relationships/tableStyles" Target="tableStyles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92" Type="http://schemas.openxmlformats.org/officeDocument/2006/relationships/slide" Target="slides/slide88.xml"/><Relationship Id="rId2" Type="http://schemas.openxmlformats.org/officeDocument/2006/relationships/customXml" Target="../customXml/item2.xml"/><Relationship Id="rId29" Type="http://schemas.openxmlformats.org/officeDocument/2006/relationships/slide" Target="slides/slide25.xml"/><Relationship Id="rId24" Type="http://schemas.openxmlformats.org/officeDocument/2006/relationships/slide" Target="slides/slide20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66" Type="http://schemas.openxmlformats.org/officeDocument/2006/relationships/slide" Target="slides/slide62.xml"/><Relationship Id="rId87" Type="http://schemas.openxmlformats.org/officeDocument/2006/relationships/slide" Target="slides/slide83.xml"/><Relationship Id="rId110" Type="http://schemas.openxmlformats.org/officeDocument/2006/relationships/slide" Target="slides/slide106.xml"/><Relationship Id="rId115" Type="http://schemas.openxmlformats.org/officeDocument/2006/relationships/slide" Target="slides/slide111.xml"/><Relationship Id="rId131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F097377B-7A80-4695-9311-7480A96BA5C2}" type="datetime1">
              <a:rPr lang="ru-RU" smtClean="0"/>
              <a:pPr algn="r" rtl="0"/>
              <a:t>11.06.2019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06834459-7356-44BF-850D-8B30C4FB3B6B}" type="slidenum">
              <a:rPr lang="ru-RU" smtClean="0"/>
              <a:pPr algn="r"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90165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/>
            </a:lvl1pPr>
          </a:lstStyle>
          <a:p>
            <a:fld id="{FAA1E4E1-DF6A-45D0-AB14-6A9A0B144578}" type="datetime1">
              <a:rPr lang="ru-RU" smtClean="0"/>
              <a:pPr/>
              <a:t>11.06.2019</a:t>
            </a:fld>
            <a:endParaRPr lang="ru-RU" dirty="0"/>
          </a:p>
        </p:txBody>
      </p:sp>
      <p:sp>
        <p:nvSpPr>
          <p:cNvPr id="4" name="Образ слайда 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dirty="0"/>
          </a:p>
        </p:txBody>
      </p:sp>
      <p:sp>
        <p:nvSpPr>
          <p:cNvPr id="5" name="Заполнитель заме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dirty="0"/>
              <a:t>Образец текста</a:t>
            </a:r>
          </a:p>
          <a:p>
            <a:pPr lvl="1" rtl="0"/>
            <a:r>
              <a:rPr lang="ru-RU" dirty="0"/>
              <a:t>Второй уровень</a:t>
            </a:r>
          </a:p>
          <a:p>
            <a:pPr lvl="2" rtl="0"/>
            <a:r>
              <a:rPr lang="ru-RU" dirty="0"/>
              <a:t>Третий уровень</a:t>
            </a:r>
          </a:p>
          <a:p>
            <a:pPr lvl="3" rtl="0"/>
            <a:r>
              <a:rPr lang="ru-RU" dirty="0"/>
              <a:t>Четвертый уровень</a:t>
            </a:r>
          </a:p>
          <a:p>
            <a:pPr lvl="4" rtl="0"/>
            <a:r>
              <a:rPr lang="ru-RU" dirty="0"/>
              <a:t>Пятый уровень</a:t>
            </a:r>
          </a:p>
        </p:txBody>
      </p:sp>
      <p:sp>
        <p:nvSpPr>
          <p:cNvPr id="6" name="Заполнитель нижне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/>
            </a:lvl1pPr>
          </a:lstStyle>
          <a:p>
            <a:fld id="{0A3C37BE-C303-496D-B5CD-85F2937540F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0842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10096500" cy="2219691"/>
          </a:xfrm>
        </p:spPr>
        <p:txBody>
          <a:bodyPr rtlCol="0" anchor="ctr">
            <a:normAutofit/>
          </a:bodyPr>
          <a:lstStyle>
            <a:lvl1pPr algn="l" rtl="0">
              <a:defRPr sz="4400" cap="all" baseline="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04898" y="4511784"/>
            <a:ext cx="10096501" cy="955565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8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C522B8D-815E-429C-9EC2-505CEC215084}" type="datetime1">
              <a:rPr lang="ru-RU" smtClean="0"/>
              <a:pPr/>
              <a:t>11.06.2019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11" name="Рисунок 10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4445" y="0"/>
            <a:ext cx="1747524" cy="2292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75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 algn="l" rtl="0">
              <a:defRPr sz="320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654671" y="1600199"/>
            <a:ext cx="6430912" cy="4572001"/>
          </a:xfrm>
        </p:spPr>
        <p:txBody>
          <a:bodyPr tIns="1188720" rtlCol="0">
            <a:normAutofit/>
          </a:bodyPr>
          <a:lstStyle>
            <a:lvl1pPr marL="0" indent="0" algn="ctr" rtl="0">
              <a:buNone/>
              <a:defRPr sz="20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3396996" cy="45720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80E4BC3-C763-48AA-8280-ACE59646066A}" type="datetime1">
              <a:rPr lang="ru-RU" smtClean="0"/>
              <a:pPr/>
              <a:t>11.06.2019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963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6D72474-459C-42C4-A0ED-A9AD89867D22}" type="datetime1">
              <a:rPr lang="ru-RU" smtClean="0"/>
              <a:pPr/>
              <a:t>11.06.2019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207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372600" y="365125"/>
            <a:ext cx="1714500" cy="5811838"/>
          </a:xfrm>
        </p:spPr>
        <p:txBody>
          <a:bodyPr vert="eaVert"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04900" y="365125"/>
            <a:ext cx="8098896" cy="5811838"/>
          </a:xfrm>
        </p:spPr>
        <p:txBody>
          <a:bodyPr vert="eaVert"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dirty="0"/>
              <a:t>09.10.2016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7" name="Группа 6"/>
          <p:cNvGrpSpPr/>
          <p:nvPr/>
        </p:nvGrpSpPr>
        <p:grpSpPr>
          <a:xfrm rot="5400000">
            <a:off x="6514047" y="3228843"/>
            <a:ext cx="5632704" cy="84403"/>
            <a:chOff x="1073150" y="1219201"/>
            <a:chExt cx="10058400" cy="63125"/>
          </a:xfrm>
        </p:grpSpPr>
        <p:cxnSp>
          <p:nvCxnSpPr>
            <p:cNvPr id="8" name="Прямая соединительная линия 7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 8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4592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08D2BC5-0E5D-4645-A815-DFCA1A04B5A6}" type="datetime1">
              <a:rPr lang="ru-RU" smtClean="0"/>
              <a:pPr/>
              <a:t>11.06.2019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687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итульный слайд с рисун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/>
          <p:cNvGrpSpPr/>
          <p:nvPr/>
        </p:nvGrpSpPr>
        <p:grpSpPr>
          <a:xfrm rot="10800000">
            <a:off x="0" y="5645510"/>
            <a:ext cx="12192000" cy="63125"/>
            <a:chOff x="507492" y="1501519"/>
            <a:chExt cx="8129016" cy="63125"/>
          </a:xfrm>
        </p:grpSpPr>
        <p:cxnSp>
          <p:nvCxnSpPr>
            <p:cNvPr id="17" name="Прямая соединительная линия 16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Группа 13"/>
          <p:cNvGrpSpPr/>
          <p:nvPr/>
        </p:nvGrpSpPr>
        <p:grpSpPr>
          <a:xfrm>
            <a:off x="0" y="1143000"/>
            <a:ext cx="12192000" cy="63125"/>
            <a:chOff x="507492" y="1501519"/>
            <a:chExt cx="8129016" cy="63125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Прямоугольник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rtlCol="0" anchor="ctr">
            <a:normAutofit/>
          </a:bodyPr>
          <a:lstStyle>
            <a:lvl1pPr algn="l" rtl="0">
              <a:defRPr sz="4400" cap="all" baseline="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04900" y="4511784"/>
            <a:ext cx="5734050" cy="955565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8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ru-RU" smtClean="0"/>
              <a:t>Образец подзаголовка</a:t>
            </a:r>
            <a:endParaRPr lang="ru-RU" dirty="0"/>
          </a:p>
        </p:txBody>
      </p:sp>
      <p:pic>
        <p:nvPicPr>
          <p:cNvPr id="10" name="Рисунок 9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5880" y="0"/>
            <a:ext cx="1747524" cy="2292094"/>
          </a:xfrm>
          <a:prstGeom prst="rect">
            <a:avLst/>
          </a:prstGeom>
        </p:spPr>
      </p:pic>
      <p:sp>
        <p:nvSpPr>
          <p:cNvPr id="11" name="Рисунок 10"/>
          <p:cNvSpPr>
            <a:spLocks noGrp="1"/>
          </p:cNvSpPr>
          <p:nvPr>
            <p:ph type="pic" sz="quarter" idx="13"/>
          </p:nvPr>
        </p:nvSpPr>
        <p:spPr>
          <a:xfrm>
            <a:off x="6981063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19" name="Пояснительный текст"/>
          <p:cNvSpPr/>
          <p:nvPr/>
        </p:nvSpPr>
        <p:spPr>
          <a:xfrm>
            <a:off x="12344400" y="0"/>
            <a:ext cx="1295400" cy="6858000"/>
          </a:xfrm>
          <a:prstGeom prst="roundRect">
            <a:avLst>
              <a:gd name="adj" fmla="val 9717"/>
            </a:avLst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rtl="0"/>
            <a:r>
              <a:rPr lang="ru-RU" sz="1100" b="1" i="1" dirty="0">
                <a:latin typeface="Arial" pitchFamily="34" charset="0"/>
                <a:cs typeface="Arial" pitchFamily="34" charset="0"/>
              </a:rPr>
              <a:t>ПРИМЕЧАНИЕ</a:t>
            </a:r>
            <a:endParaRPr lang="ru-RU" sz="1200" b="1" i="1" dirty="0">
              <a:latin typeface="Arial" pitchFamily="34" charset="0"/>
              <a:cs typeface="Arial" pitchFamily="34" charset="0"/>
            </a:endParaRPr>
          </a:p>
          <a:p>
            <a:pPr rtl="0"/>
            <a:r>
              <a:rPr lang="ru-RU" sz="1200" i="1" dirty="0">
                <a:latin typeface="Arial" pitchFamily="34" charset="0"/>
                <a:cs typeface="Arial" pitchFamily="34" charset="0"/>
              </a:rPr>
              <a:t>Чтобы изменить изображение на этом слайде, выберите рисунок и удалите его. Затем нажмите значок "Рисунки" в заполнителе, чтобы вставить изображение.</a:t>
            </a:r>
          </a:p>
        </p:txBody>
      </p:sp>
    </p:spTree>
    <p:extLst>
      <p:ext uri="{BB962C8B-B14F-4D97-AF65-F5344CB8AC3E}">
        <p14:creationId xmlns:p14="http://schemas.microsoft.com/office/powerpoint/2010/main" val="267394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 7"/>
          <p:cNvGrpSpPr/>
          <p:nvPr/>
        </p:nvGrpSpPr>
        <p:grpSpPr>
          <a:xfrm>
            <a:off x="0" y="2514600"/>
            <a:ext cx="12192000" cy="3194035"/>
            <a:chOff x="647402" y="2514600"/>
            <a:chExt cx="10838688" cy="3194035"/>
          </a:xfrm>
        </p:grpSpPr>
        <p:grpSp>
          <p:nvGrpSpPr>
            <p:cNvPr id="9" name="Группа 8"/>
            <p:cNvGrpSpPr/>
            <p:nvPr/>
          </p:nvGrpSpPr>
          <p:grpSpPr>
            <a:xfrm>
              <a:off x="647402" y="2514600"/>
              <a:ext cx="10838688" cy="63125"/>
              <a:chOff x="507492" y="1501519"/>
              <a:chExt cx="8129016" cy="63125"/>
            </a:xfrm>
          </p:grpSpPr>
          <p:cxnSp>
            <p:nvCxnSpPr>
              <p:cNvPr id="14" name="Прямая соединительная линия 13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Прямая соединительная линия 14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Прямоугольник 9"/>
            <p:cNvSpPr/>
            <p:nvPr/>
          </p:nvSpPr>
          <p:spPr>
            <a:xfrm>
              <a:off x="647402" y="2640850"/>
              <a:ext cx="10838688" cy="29415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dirty="0"/>
            </a:p>
          </p:txBody>
        </p:sp>
        <p:grpSp>
          <p:nvGrpSpPr>
            <p:cNvPr id="11" name="Группа 10"/>
            <p:cNvGrpSpPr/>
            <p:nvPr/>
          </p:nvGrpSpPr>
          <p:grpSpPr>
            <a:xfrm rot="10800000">
              <a:off x="647402" y="5645510"/>
              <a:ext cx="10838688" cy="63125"/>
              <a:chOff x="507492" y="1501519"/>
              <a:chExt cx="8129016" cy="63125"/>
            </a:xfrm>
          </p:grpSpPr>
          <p:cxnSp>
            <p:nvCxnSpPr>
              <p:cNvPr id="12" name="Прямая соединительная линия 11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Прямая соединительная линия 12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4899" y="2971806"/>
            <a:ext cx="10071099" cy="1684150"/>
          </a:xfrm>
        </p:spPr>
        <p:txBody>
          <a:bodyPr rtlCol="0" anchor="ctr">
            <a:normAutofit/>
          </a:bodyPr>
          <a:lstStyle>
            <a:lvl1pPr algn="l" rtl="0">
              <a:defRPr sz="4400"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1104899" y="4655956"/>
            <a:ext cx="10071099" cy="50975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F3049B1-F681-4AF5-B948-A3B940E9215A}" type="datetime1">
              <a:rPr lang="ru-RU" smtClean="0"/>
              <a:pPr/>
              <a:t>11.06.2019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7" name="Рисунок 6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880" y="0"/>
            <a:ext cx="1783188" cy="2971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67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04900" y="1600200"/>
            <a:ext cx="4914900" cy="4571999"/>
          </a:xfrm>
        </p:spPr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4914900" cy="4571999"/>
          </a:xfrm>
        </p:spPr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9071334-89C1-48F8-8089-E3D6AA3BB79C}" type="datetime1">
              <a:rPr lang="ru-RU" smtClean="0"/>
              <a:pPr/>
              <a:t>11.06.2019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779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4919472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104900" y="2424112"/>
            <a:ext cx="4919472" cy="3748088"/>
          </a:xfrm>
        </p:spPr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66110" y="1600200"/>
            <a:ext cx="4919472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66110" y="2424112"/>
            <a:ext cx="4919472" cy="3748088"/>
          </a:xfrm>
        </p:spPr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FDCDF3F-3D72-4F56-93A1-9DDD55AB6452}" type="datetime1">
              <a:rPr lang="ru-RU" smtClean="0"/>
              <a:pPr/>
              <a:t>11.06.2019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101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5C11A32-C44A-4E32-8FFB-D057369B4F61}" type="datetime1">
              <a:rPr lang="ru-RU" smtClean="0"/>
              <a:pPr/>
              <a:t>11.06.2019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811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E5ECC2E-6DAB-4717-9C53-38589639C202}" type="datetime1">
              <a:rPr lang="ru-RU" smtClean="0"/>
              <a:pPr/>
              <a:t>11.06.2019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416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 algn="l" rtl="0">
              <a:defRPr sz="320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41848" y="1600199"/>
            <a:ext cx="5445252" cy="4572001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6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 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4384548" cy="45720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DC0002A-E6EF-4378-B5A3-22E20EA855B1}" type="datetime1">
              <a:rPr lang="ru-RU" smtClean="0"/>
              <a:pPr/>
              <a:t>11.06.2019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976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заголовка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pPr rtl="0"/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9982200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ru-RU" dirty="0"/>
              <a:t>Образец текста</a:t>
            </a:r>
          </a:p>
          <a:p>
            <a:pPr lvl="1" rtl="0"/>
            <a:r>
              <a:rPr lang="ru-RU" dirty="0"/>
              <a:t>Второй уровень</a:t>
            </a:r>
          </a:p>
          <a:p>
            <a:pPr lvl="2" rtl="0"/>
            <a:r>
              <a:rPr lang="ru-RU" dirty="0"/>
              <a:t>Третий уровень</a:t>
            </a:r>
          </a:p>
          <a:p>
            <a:pPr lvl="3" rtl="0"/>
            <a:r>
              <a:rPr lang="ru-RU" dirty="0"/>
              <a:t>Четвертый уровень</a:t>
            </a:r>
          </a:p>
          <a:p>
            <a:pPr lvl="4" rtl="0"/>
            <a:r>
              <a:rPr lang="ru-RU" dirty="0"/>
              <a:t>Пятый уровень</a:t>
            </a:r>
          </a:p>
          <a:p>
            <a:pPr lvl="5" rtl="0"/>
            <a:r>
              <a:rPr lang="ru-RU" dirty="0"/>
              <a:t>Шестой уровень</a:t>
            </a:r>
          </a:p>
          <a:p>
            <a:pPr lvl="6" rtl="0"/>
            <a:r>
              <a:rPr lang="ru-RU" dirty="0"/>
              <a:t>Седьмой уровень</a:t>
            </a:r>
          </a:p>
          <a:p>
            <a:pPr lvl="7" rtl="0"/>
            <a:r>
              <a:rPr lang="ru-RU" dirty="0"/>
              <a:t>Восьмой уровень</a:t>
            </a:r>
          </a:p>
          <a:p>
            <a:pPr lvl="8" rtl="0"/>
            <a:r>
              <a:rPr lang="ru-RU" dirty="0"/>
              <a:t>Девятый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 rtl="0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A42E0B6C-3F58-4527-A133-F91FB65EBC2F}" type="datetime1">
              <a:rPr lang="ru-RU" smtClean="0"/>
              <a:pPr/>
              <a:t>11.06.2019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 rtl="0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 rtl="0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0FF54DE5-C571-48E8-A5BC-B369434E2F44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15" name="Группа 14"/>
          <p:cNvGrpSpPr/>
          <p:nvPr/>
        </p:nvGrpSpPr>
        <p:grpSpPr>
          <a:xfrm>
            <a:off x="1103376" y="1219201"/>
            <a:ext cx="9985248" cy="84403"/>
            <a:chOff x="1073150" y="1219201"/>
            <a:chExt cx="10058400" cy="63125"/>
          </a:xfrm>
        </p:grpSpPr>
        <p:cxnSp>
          <p:nvCxnSpPr>
            <p:cNvPr id="13" name="Прямая соединительная линия 12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46251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696">
          <p15:clr>
            <a:srgbClr val="F26B43"/>
          </p15:clr>
        </p15:guide>
        <p15:guide id="2" pos="6984">
          <p15:clr>
            <a:srgbClr val="F26B43"/>
          </p15:clr>
        </p15:guide>
        <p15:guide id="3" orient="horz" pos="1008">
          <p15:clr>
            <a:srgbClr val="F26B43"/>
          </p15:clr>
        </p15:guide>
        <p15:guide id="4" orient="horz" pos="38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hyperlink" Target="https://wciom.ru/books_magazines/zhurnal_monitoring/arkhiv_vypuskov" TargetMode="External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ermitagemuseum.org/wps/portal/hermitage" TargetMode="External"/><Relationship Id="rId2" Type="http://schemas.openxmlformats.org/officeDocument/2006/relationships/hyperlink" Target="http://government.ru/" TargetMode="External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rls/" TargetMode="External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714374" y="2292094"/>
            <a:ext cx="6115051" cy="3118106"/>
          </a:xfrm>
        </p:spPr>
        <p:txBody>
          <a:bodyPr rtlCol="0" anchor="ctr">
            <a:noAutofit/>
          </a:bodyPr>
          <a:lstStyle/>
          <a:p>
            <a:r>
              <a:rPr lang="ru-RU" sz="3200" dirty="0" smtClean="0">
                <a:solidFill>
                  <a:schemeClr val="tx2"/>
                </a:solidFill>
              </a:rPr>
              <a:t>национальный стандарт </a:t>
            </a:r>
            <a:br>
              <a:rPr lang="ru-RU" sz="3200" dirty="0" smtClean="0">
                <a:solidFill>
                  <a:schemeClr val="tx2"/>
                </a:solidFill>
              </a:rPr>
            </a:br>
            <a:r>
              <a:rPr lang="ru-RU" sz="3200" dirty="0" smtClean="0">
                <a:solidFill>
                  <a:schemeClr val="tx2"/>
                </a:solidFill>
              </a:rPr>
              <a:t>ГОСТ </a:t>
            </a:r>
            <a:r>
              <a:rPr lang="ru-RU" sz="3200" dirty="0">
                <a:solidFill>
                  <a:schemeClr val="tx2"/>
                </a:solidFill>
              </a:rPr>
              <a:t>Р 7.0.100-2018</a:t>
            </a:r>
            <a:br>
              <a:rPr lang="ru-RU" sz="3200" dirty="0">
                <a:solidFill>
                  <a:schemeClr val="tx2"/>
                </a:solidFill>
              </a:rPr>
            </a:br>
            <a:r>
              <a:rPr lang="ru-RU" sz="3200" dirty="0">
                <a:solidFill>
                  <a:schemeClr val="tx2"/>
                </a:solidFill>
              </a:rPr>
              <a:t>«Библиографическая запись.</a:t>
            </a:r>
            <a:br>
              <a:rPr lang="ru-RU" sz="3200" dirty="0">
                <a:solidFill>
                  <a:schemeClr val="tx2"/>
                </a:solidFill>
              </a:rPr>
            </a:br>
            <a:r>
              <a:rPr lang="ru-RU" sz="3200" dirty="0">
                <a:solidFill>
                  <a:schemeClr val="tx2"/>
                </a:solidFill>
              </a:rPr>
              <a:t>Библиографическое описание. Общие</a:t>
            </a:r>
            <a:br>
              <a:rPr lang="ru-RU" sz="3200" dirty="0">
                <a:solidFill>
                  <a:schemeClr val="tx2"/>
                </a:solidFill>
              </a:rPr>
            </a:br>
            <a:r>
              <a:rPr lang="ru-RU" sz="3200" dirty="0">
                <a:solidFill>
                  <a:schemeClr val="tx2"/>
                </a:solidFill>
              </a:rPr>
              <a:t>требования и правила составления»</a:t>
            </a:r>
            <a:br>
              <a:rPr lang="ru-RU" sz="3200" dirty="0">
                <a:solidFill>
                  <a:schemeClr val="tx2"/>
                </a:solidFill>
              </a:rPr>
            </a:br>
            <a:endParaRPr lang="ru-RU" sz="3200" dirty="0">
              <a:solidFill>
                <a:schemeClr val="tx2"/>
              </a:solidFill>
            </a:endParaRPr>
          </a:p>
        </p:txBody>
      </p:sp>
      <p:pic>
        <p:nvPicPr>
          <p:cNvPr id="4" name="Рисунок 3" descr="Открытая книга на столе, размытые полки с книгами на заднем плане" title="Образец рисунка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0" r="889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1881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	</a:t>
            </a:r>
            <a:r>
              <a:rPr lang="ru-RU" sz="4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 </a:t>
            </a:r>
            <a:r>
              <a:rPr lang="ru-RU" sz="4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закрепощает </a:t>
            </a:r>
            <a:r>
              <a:rPr lang="ru-RU" sz="4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составителя описания, а </a:t>
            </a:r>
            <a:r>
              <a:rPr lang="ru-RU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даёт возможность выбора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решений для своего каталога, указателя и т.п., исходя из объёма фондов, потребностей пользователей, специфических особенностей конкретной библиотеки.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7181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Примеры библиографических записей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4900" y="1600200"/>
            <a:ext cx="9982200" cy="49530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	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общественного мнения : экономические и социальные перемены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учредитель Всероссийский центр изучения общественного мнения ; главный редактор журнала Федоров В. В. – 1992 –    . – Москва, 2015 –    . – 200–350 с. – Выходит 6 раз в год. – ISSN 2219-5467. –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Текст : электронный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2015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№ 1 (125) – 6 (130). – 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URL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</a:t>
            </a:r>
            <a:r>
              <a:rPr lang="ru-RU" sz="2400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://</a:t>
            </a:r>
            <a:r>
              <a:rPr lang="en-US" sz="2400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wciom</a:t>
            </a:r>
            <a:r>
              <a:rPr lang="ru-RU" sz="2400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.</a:t>
            </a:r>
            <a:r>
              <a:rPr lang="en-US" sz="2400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ru</a:t>
            </a:r>
            <a:r>
              <a:rPr lang="ru-RU" sz="2400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/</a:t>
            </a:r>
            <a:r>
              <a:rPr lang="en-US" sz="2400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books</a:t>
            </a:r>
            <a:r>
              <a:rPr lang="ru-RU" sz="2400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_</a:t>
            </a:r>
            <a:r>
              <a:rPr lang="en-US" sz="2400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magazines</a:t>
            </a:r>
            <a:r>
              <a:rPr lang="ru-RU" sz="2400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/</a:t>
            </a:r>
            <a:r>
              <a:rPr lang="en-US" sz="2400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zhurnal</a:t>
            </a:r>
            <a:r>
              <a:rPr lang="ru-RU" sz="2400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_</a:t>
            </a:r>
            <a:r>
              <a:rPr lang="en-US" sz="2400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monitoring</a:t>
            </a:r>
            <a:r>
              <a:rPr lang="ru-RU" sz="2400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/</a:t>
            </a:r>
            <a:r>
              <a:rPr lang="en-US" sz="2400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arkhiv</a:t>
            </a:r>
            <a:r>
              <a:rPr lang="ru-RU" sz="2400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_</a:t>
            </a:r>
            <a:r>
              <a:rPr lang="en-US" sz="2400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vypuskov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(дата обращения: 29.12.2015). 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2016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№ 1 (131) – 6 (136). – 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URL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</a:t>
            </a:r>
            <a:r>
              <a:rPr lang="ru-RU" sz="2400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://</a:t>
            </a:r>
            <a:r>
              <a:rPr lang="en-US" sz="2400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wciom</a:t>
            </a:r>
            <a:r>
              <a:rPr lang="ru-RU" sz="2400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.</a:t>
            </a:r>
            <a:r>
              <a:rPr lang="en-US" sz="2400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ru</a:t>
            </a:r>
            <a:r>
              <a:rPr lang="ru-RU" sz="2400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/</a:t>
            </a:r>
            <a:r>
              <a:rPr lang="en-US" sz="2400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books</a:t>
            </a:r>
            <a:r>
              <a:rPr lang="ru-RU" sz="2400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_</a:t>
            </a:r>
            <a:r>
              <a:rPr lang="en-US" sz="2400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magazines</a:t>
            </a:r>
            <a:r>
              <a:rPr lang="ru-RU" sz="2400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/</a:t>
            </a:r>
            <a:r>
              <a:rPr lang="en-US" sz="2400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zhurnal</a:t>
            </a:r>
            <a:r>
              <a:rPr lang="ru-RU" sz="2400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_</a:t>
            </a:r>
            <a:r>
              <a:rPr lang="en-US" sz="2400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monitoring</a:t>
            </a:r>
            <a:r>
              <a:rPr lang="ru-RU" sz="2400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/</a:t>
            </a:r>
            <a:r>
              <a:rPr lang="en-US" sz="2400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arkhiv</a:t>
            </a:r>
            <a:r>
              <a:rPr lang="ru-RU" sz="2400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_</a:t>
            </a:r>
            <a:r>
              <a:rPr lang="en-US" sz="2400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vypuskov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(дата обращения: 26.12.2016). 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2017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№ 1 (137) – 6 (142). – 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URL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</a:t>
            </a:r>
            <a:r>
              <a:rPr lang="ru-RU" sz="2400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://</a:t>
            </a:r>
            <a:r>
              <a:rPr lang="en-US" sz="2400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wciom</a:t>
            </a:r>
            <a:r>
              <a:rPr lang="ru-RU" sz="2400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.</a:t>
            </a:r>
            <a:r>
              <a:rPr lang="en-US" sz="2400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ru</a:t>
            </a:r>
            <a:r>
              <a:rPr lang="ru-RU" sz="2400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/</a:t>
            </a:r>
            <a:r>
              <a:rPr lang="en-US" sz="2400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books</a:t>
            </a:r>
            <a:r>
              <a:rPr lang="ru-RU" sz="2400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_</a:t>
            </a:r>
            <a:r>
              <a:rPr lang="en-US" sz="2400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magazines</a:t>
            </a:r>
            <a:r>
              <a:rPr lang="ru-RU" sz="2400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/</a:t>
            </a:r>
            <a:r>
              <a:rPr lang="en-US" sz="2400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zhurnal</a:t>
            </a:r>
            <a:r>
              <a:rPr lang="ru-RU" sz="2400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_</a:t>
            </a:r>
            <a:r>
              <a:rPr lang="en-US" sz="2400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monitoring</a:t>
            </a:r>
            <a:r>
              <a:rPr lang="ru-RU" sz="2400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/</a:t>
            </a:r>
            <a:r>
              <a:rPr lang="en-US" sz="2400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arkhiv</a:t>
            </a:r>
            <a:r>
              <a:rPr lang="ru-RU" sz="2400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_</a:t>
            </a:r>
            <a:r>
              <a:rPr lang="en-US" sz="2400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vypuskov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(дата обращения: 20.12.2018). </a:t>
            </a:r>
          </a:p>
          <a:p>
            <a:pPr marL="0" indent="0">
              <a:buNone/>
            </a:pP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1388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Примеры библиографических записей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/>
              <a:t>	</a:t>
            </a:r>
            <a:r>
              <a:rPr lang="ru-RU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Изоиздания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Кустодиев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Б. М.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Портрет Ирины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Кустодиевой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 собакой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Шумкой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1907 : холст, масло / Б. М. Кустодиев (1878–1927) ; Межрегиональная общественная организация «Центр духовной культуры» (подготовка изображения). – Самара : Агни, 2001. –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Цв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офсет ; 42х30 см. – Выходные сведения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парал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рус., англ. – </a:t>
            </a:r>
            <a:r>
              <a:rPr lang="ru-RU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Изображение (неподвижное ; двухмерное) : непосредственное</a:t>
            </a:r>
            <a:r>
              <a:rPr lang="ru-RU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8999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Примеры библиографических записей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Нотные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издания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1" dirty="0" smtClean="0"/>
              <a:t>	</a:t>
            </a: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Журбин</a:t>
            </a: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А. Б.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Цветаева : три вокальных цикла на стихи Марины Цветаевой и Осипа Мандельштама : [в сопровождении фортепиано] / Александр Журбин. – Москва : Композитор, 2017. – 140 с. ; 29 см. – ISMN 979-0-706437-14-9. – Н. д. 12070. – </a:t>
            </a:r>
            <a:r>
              <a:rPr lang="ru-RU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Музыка (знаковая) : непосредственная.</a:t>
            </a:r>
          </a:p>
          <a:p>
            <a:pPr marL="0" indent="0">
              <a:buNone/>
            </a:pP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1098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Примеры библиографических записей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spcAft>
                <a:spcPts val="0"/>
              </a:spcAft>
              <a:buNone/>
            </a:pPr>
            <a:r>
              <a:rPr lang="ru-RU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Картографические 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издания</a:t>
            </a: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Атлас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мира : [физический] / географическая основа –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Росреестр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 – Москва : АСТ, 2016. – 1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атл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(224 с.) :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цв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., карты, текст, ил., указ. ; 17х12 см. – В изд. на форзаце: Физи­ческая карта мира. – 4000 экз. – ISBN 978-5-17-095564-0 (в пер.). – </a:t>
            </a:r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Изображение (картографическое ; неподвижное ; двухмерное) : непосредственное.</a:t>
            </a:r>
          </a:p>
          <a:p>
            <a:pPr marL="0" indent="0">
              <a:buNone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9646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Примеры библиографических записей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x-none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удиоиздания</a:t>
            </a:r>
            <a:endParaRPr lang="ru-RU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x-none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Лермонтов</a:t>
            </a:r>
            <a:r>
              <a:rPr lang="x-none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М. Ю.</a:t>
            </a:r>
            <a:r>
              <a:rPr lang="x-none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Герой нашего времени : роман : [аудиокнига] / М. Ю. Лермонтов ;  читает И. Басов. – Москва : Звуковая книга, 2007. – 1 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CD</a:t>
            </a:r>
            <a:r>
              <a:rPr lang="x-none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ROM</a:t>
            </a:r>
            <a:r>
              <a:rPr lang="x-none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(6 ч 55 мин). – Загл. с титул. экрана. – Формат записи: 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MP</a:t>
            </a:r>
            <a:r>
              <a:rPr lang="x-none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x-none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x-none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Устная речь : аудио.</a:t>
            </a:r>
            <a:endParaRPr lang="ru-RU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5051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Примеры библиографических записей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x-none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идеоиздания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Иваново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детство : художественный фильм по мотивам рассказа В. Богомолова «Иван» / авторы сценария: В. Богомолов, М.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Папава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; режиссер-постановщик А. Тарковский ; оператор В. Носов ; художник Е. Черняев ; композитор В. Овчинников ; в ролях: Н.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Бурляев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В. Зубков, Е.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Жариков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[и др.] ; киностудия «Мосфильм». – Москва :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Киновидеообъединение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«Крупный план», 2007. – 1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DVD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ROM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 ч 30 мин) : черно-белый,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–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Загл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с титул. экрана. – Фильм вышел в 1962 г. – </a:t>
            </a:r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Изображение (движущееся ; двухмерное) : видео.</a:t>
            </a:r>
          </a:p>
          <a:p>
            <a:pPr marL="0" indent="0">
              <a:buNone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6791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Примеры библиографических записей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 algn="ctr">
              <a:lnSpc>
                <a:spcPct val="150000"/>
              </a:lnSpc>
              <a:spcAft>
                <a:spcPts val="0"/>
              </a:spcAft>
              <a:buNone/>
            </a:pPr>
            <a:r>
              <a:rPr lang="x-none" sz="2800" b="1" kern="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2800" b="1" kern="5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ультимедийные</a:t>
            </a:r>
            <a:r>
              <a:rPr lang="ru-RU" sz="2800" b="1" kern="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электронные издания</a:t>
            </a:r>
            <a:endParaRPr lang="ru-RU" sz="2800" kern="5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ctr">
              <a:spcAft>
                <a:spcPts val="0"/>
              </a:spcAft>
              <a:buNone/>
            </a:pPr>
            <a:endParaRPr lang="ru-RU" sz="2800" kern="5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ru-RU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Романова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Л. И.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Английская грамматика : тестовый комплекс / Л. Романова. – Москва : Айрис :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MagnaMedia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2014. – 1 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CD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ROM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– (Океан знаний). –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Загл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с титул. экрана. – </a:t>
            </a:r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Текст. Изображение. Устная речь : электронные</a:t>
            </a:r>
            <a:r>
              <a:rPr lang="ru-RU" sz="2800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0630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Примеры библиографических записей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Сайты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сети «Интернет»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Правительство 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 Федерации : официальный сайт. – Москва. – Обновляется в течение суток. – 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URL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http://government.ru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(дата обращения: 19.02.2018). – </a:t>
            </a:r>
            <a:r>
              <a:rPr lang="ru-RU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Текст : электронный.</a:t>
            </a:r>
          </a:p>
          <a:p>
            <a:pPr marL="0" indent="0">
              <a:buNone/>
            </a:pPr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Государственный 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Эрмитаж : [сайт]. – Санкт-Петербург, 1998 –    . – 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URL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3200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http://www.hermitagemuseum.org/wps/portal/hermitage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(дата обращения: 16.08.2017). – </a:t>
            </a:r>
            <a:r>
              <a:rPr lang="ru-RU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Текст. Изображение : электронные.</a:t>
            </a:r>
          </a:p>
          <a:p>
            <a:pPr marL="0" indent="0">
              <a:buNone/>
            </a:pP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992853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Примеры библиографических записей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	</a:t>
            </a:r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Национальная библиотека Республики Саха (Якутия) : официальный сайт. – Якутск, 2019. – Обновляется в течение суток. - 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URL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3200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</a:t>
            </a:r>
            <a:r>
              <a:rPr lang="ru-RU" sz="3200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://</a:t>
            </a:r>
            <a:r>
              <a:rPr lang="en-US" sz="3200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nrls</a:t>
            </a:r>
            <a:r>
              <a:rPr lang="en-US" sz="3200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.ru</a:t>
            </a:r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(дата обращения: </a:t>
            </a:r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16.0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.201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ru-RU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Текст. Изображение : электронные.</a:t>
            </a:r>
          </a:p>
          <a:p>
            <a:pPr marL="0" indent="0">
              <a:buNone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sah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Электронная библиотека Национальной библиотеки Республики Саха (Якутия) </a:t>
            </a:r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сайт. – Якутск, 2019. 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– URL: https</a:t>
            </a:r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://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e.nlrs.ru</a:t>
            </a:r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(дата обращения: 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r>
              <a:rPr lang="sah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04.2019). 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Режим доступа: для </a:t>
            </a:r>
            <a:r>
              <a:rPr lang="ru-RU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авториз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пользователей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– </a:t>
            </a:r>
            <a:r>
              <a:rPr lang="ru-RU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Текст: электронный.</a:t>
            </a:r>
          </a:p>
        </p:txBody>
      </p:sp>
    </p:spTree>
    <p:extLst>
      <p:ext uri="{BB962C8B-B14F-4D97-AF65-F5344CB8AC3E}">
        <p14:creationId xmlns:p14="http://schemas.microsoft.com/office/powerpoint/2010/main" val="1072598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Примеры библиографических записей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Составные части ресурсов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Статья, раздел...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...из монографического издания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Калинина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Г. П.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Развитие научно-методической работы в Книжной палате / Г. П. Калинина, В. П. Смирнова. – </a:t>
            </a:r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Текст : непосредственный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// Российская книжная палата: славное прошлое и надежное будущее : материалы научно-методической конференции к 100-летию РКП / Информационное телеграфное агентство России (ИТАР-ТАСС), филиал  «Российская книжная палата»; под общей редакцией К. М. Сухорукова. – Москва : </a:t>
            </a:r>
            <a:r>
              <a:rPr lang="ru-RU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РКП,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2017. – С. 61–78.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1293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	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Национальный стандарт ГОСТ Р 7.0.100-2018 вводится в Российской Федерации с </a:t>
            </a:r>
            <a:r>
              <a:rPr lang="ru-RU" sz="3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01.07.2019 г</a:t>
            </a:r>
            <a:r>
              <a:rPr lang="ru-RU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при этом межгосударственный стандарт ГОСТ 7.1-2003 остаётся действующим на территории СНГ. </a:t>
            </a:r>
            <a:r>
              <a:rPr lang="ru-RU" sz="3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Стандарт </a:t>
            </a:r>
            <a:r>
              <a:rPr lang="ru-RU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базовым документом для подготовки различных нормативно-методических материалов по библиографическому описанию отдельных видов ресурсов.</a:t>
            </a:r>
          </a:p>
          <a:p>
            <a:pPr marL="0" indent="0">
              <a:buNone/>
            </a:pP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8597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Примеры библиографических записей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ah-RU" dirty="0" smtClean="0"/>
              <a:t>	</a:t>
            </a:r>
            <a:r>
              <a:rPr lang="ru-RU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Янушкина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Ю. В.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Исторические предпосылки формирования архитектурного образа советского города 1930–1950-х гг. / Ю. В.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Янушкина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– Текст : электронный // Архитектура Сталинграда 1925–1961 гг. Образ города в культуре и его воплощение : учебное пособие / Ю. В.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Янушкина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; Министерство образования и науки Российской Федерации, 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Волгоградский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государственный архитектурно-строительный университет. – Волгоград : </a:t>
            </a:r>
            <a:r>
              <a:rPr lang="ru-RU" sz="28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ВолГАСУ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2014. – ISBN 978-5-982766-693-9. – Раздел 1. – С. 8–61. – URL: http://vgasu.ru/attachments/oi_yanushkina_01.pdf (дата обращения: 20.06.2018).</a:t>
            </a:r>
          </a:p>
        </p:txBody>
      </p:sp>
    </p:spTree>
    <p:extLst>
      <p:ext uri="{BB962C8B-B14F-4D97-AF65-F5344CB8AC3E}">
        <p14:creationId xmlns:p14="http://schemas.microsoft.com/office/powerpoint/2010/main" val="1705416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Примеры библиографических записей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...из сериального издания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1" dirty="0" smtClean="0"/>
              <a:t>	</a:t>
            </a: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Щербина</a:t>
            </a: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М. В. 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 удостоверениях, льготах и правах : [ответы первого заместителя министра труда и социальной защиты Республики Крым на вопросы читателей газеты «Крымская правда»] / Марина Щербина ; [записала Н. </a:t>
            </a:r>
            <a:r>
              <a:rPr lang="ru-RU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Пупкова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 . </a:t>
            </a:r>
            <a:r>
              <a:rPr lang="ru-RU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Текст : непосредственный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// Крымская правда. – 2017. – 25 </a:t>
            </a:r>
            <a:r>
              <a:rPr lang="ru-RU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нояб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(№ 217). – С. 2. – Окончание. Начало: 18 </a:t>
            </a:r>
            <a:r>
              <a:rPr lang="ru-RU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нояб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(№ 212), </a:t>
            </a:r>
            <a:r>
              <a:rPr lang="ru-RU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загл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.: О статусах и льготах</a:t>
            </a:r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1094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Примеры библиографических записей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	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Московская, А. А.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Между социальным и экономическим благом: конфликт проектов легитимации социального предпринимательства в России / А. А. Московская, А. А.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Берендяев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А. Ю. Москвина. – </a:t>
            </a:r>
            <a:r>
              <a:rPr lang="ru-RU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DOI 10.14515/monitoring.2017.6.02. – Текст : электронный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//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общественного мнения : экономические и социальные перемены. – 2017. – № 6. – С. 31–35. – URL: https://wciom.ru/fileadmin/file/monitoring/2017/142/2017_142_02_Moskovskaya.pdf (дата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обращения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11.03.2017).</a:t>
            </a:r>
          </a:p>
        </p:txBody>
      </p:sp>
    </p:spTree>
    <p:extLst>
      <p:ext uri="{BB962C8B-B14F-4D97-AF65-F5344CB8AC3E}">
        <p14:creationId xmlns:p14="http://schemas.microsoft.com/office/powerpoint/2010/main" val="756089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Примеры библиографических записей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…с сайта в сети Интернет</a:t>
            </a:r>
          </a:p>
          <a:p>
            <a:pPr marL="0" indent="0"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Грязев</a:t>
            </a: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А. 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«Пустое занятие»: кто лишает Россию права вето в СБ ООН : в ГА ООН возобновлены переговоры по реформе Совета Безопасности / А.  </a:t>
            </a:r>
            <a:r>
              <a:rPr lang="ru-RU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Грязев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Текст : </a:t>
            </a:r>
            <a:r>
              <a:rPr lang="ru-RU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электронный 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// Газета.ru : [сайт]. – 2018. – 2 февр. – URL: https://www.gazeta.ru/politics/2018/02/02_a_11634385.shtml (дата обращения: 09.02.2018).</a:t>
            </a:r>
          </a:p>
          <a:p>
            <a:pPr marL="0" indent="0">
              <a:buNone/>
            </a:pP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7850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Примеры библиографических записей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ah-RU" dirty="0" smtClean="0"/>
              <a:t>	</a:t>
            </a:r>
            <a:r>
              <a:rPr lang="ru-RU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Бахтурина</a:t>
            </a: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Т. А. 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МАRС 21 к модели BIBFRAME: эволюция машиночитаемых </a:t>
            </a:r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форматов Библиотеки 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конгресса США : [презентация : материалы Международной научно-практической </a:t>
            </a:r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конференции 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Румянцевские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чтения 2017», Москва, 18–19 апреля 2017 г.] / Т. А. </a:t>
            </a:r>
            <a:r>
              <a:rPr lang="ru-RU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Бахтурина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Текст : электронный 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// Теория и практика каталогизации и поиска </a:t>
            </a:r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библиотечных 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ресурсов : электронный журнал. – URL: http://www.nilc.ru/journal/. – </a:t>
            </a:r>
            <a:r>
              <a:rPr lang="ru-RU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Дата </a:t>
            </a:r>
            <a:r>
              <a:rPr lang="ru-RU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публикации</a:t>
            </a:r>
            <a:r>
              <a:rPr lang="ru-RU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21 апреля 2017.</a:t>
            </a:r>
          </a:p>
        </p:txBody>
      </p:sp>
    </p:spTree>
    <p:extLst>
      <p:ext uri="{BB962C8B-B14F-4D97-AF65-F5344CB8AC3E}">
        <p14:creationId xmlns:p14="http://schemas.microsoft.com/office/powerpoint/2010/main" val="1679343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algn="ctr" rtl="0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15647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изменилось</a:t>
            </a:r>
            <a:endParaRPr lang="ru-RU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4900" y="1600199"/>
            <a:ext cx="9982200" cy="486727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/>
              <a:t>	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36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Статус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стандарта - впервые ГОСТ по библиографическому описанию стал </a:t>
            </a:r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национальным </a:t>
            </a:r>
            <a:r>
              <a:rPr lang="ru-RU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стандартом</a:t>
            </a:r>
            <a:r>
              <a:rPr lang="ru-RU" sz="3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36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Обозначение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стандарта - четыре поколения он имел порядковый номер </a:t>
            </a:r>
            <a:r>
              <a:rPr lang="ru-RU" sz="3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7.1</a:t>
            </a:r>
            <a:r>
              <a:rPr lang="ru-RU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(ГОСТ 7.1-69, ГОСТ 7.1-76, ГОСТ 7.1-84, ГОСТ 7.1-2003), а пятое, сегодняшнее - стало </a:t>
            </a:r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ГОСТ Р 7.0.100</a:t>
            </a:r>
            <a:r>
              <a:rPr lang="ru-RU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где ГОСТ Р - буквенный индекс обозначения национальной системы; цифра 7, которая определяет номер системы СИБИД; цифра 0 - код национальной системы стандартов СИБИД, а 100 - регистрационный порядковый номер стандарта.</a:t>
            </a:r>
          </a:p>
          <a:p>
            <a:pPr marL="0" indent="0">
              <a:buNone/>
            </a:pP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2378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изменилось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	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36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Внутренняя </a:t>
            </a:r>
            <a:r>
              <a:rPr lang="ru-RU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</a:t>
            </a:r>
            <a:r>
              <a:rPr lang="ru-RU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стандарта: внутри разделов, посвящённых областям описания, приведены основные положения, применимые ко всем видам ресурсов, затем - специ­альные правила, которые дополняют информацию, необходимую для описания специфического вида ресурса, или представляют собой исключения из общего правила.</a:t>
            </a:r>
          </a:p>
          <a:p>
            <a:pPr marL="0" indent="0">
              <a:buNone/>
            </a:pP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4519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изменилось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4900" y="1733549"/>
            <a:ext cx="9982200" cy="471487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/>
              <a:t>	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38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</a:t>
            </a:r>
            <a:r>
              <a:rPr lang="ru-RU" sz="3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самого библиографического описания </a:t>
            </a:r>
            <a:r>
              <a:rPr lang="ru-RU" sz="3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по количеству и составу областей и элементов, так и по названиям отдельных областей</a:t>
            </a:r>
            <a:r>
              <a:rPr lang="ru-RU" sz="3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3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Для соответствия с международным библиографическим описанием в структуру национального стандарта введена </a:t>
            </a:r>
            <a:r>
              <a:rPr lang="ru-RU" sz="3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новая область</a:t>
            </a: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которая в консолидированном ISBD является нулевой. Она называется</a:t>
            </a: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«Область вида </a:t>
            </a:r>
            <a:r>
              <a:rPr lang="ru-RU" sz="3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содержания и средства доступа» </a:t>
            </a:r>
            <a:r>
              <a:rPr lang="ru-RU" sz="3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занимает место после всех областей описания. </a:t>
            </a:r>
            <a:endParaRPr lang="ru-RU" sz="38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0" indent="0">
              <a:buNone/>
            </a:pP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07924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4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Новая </a:t>
            </a:r>
            <a:r>
              <a:rPr lang="ru-RU" sz="4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область заменила элемент </a:t>
            </a:r>
            <a:r>
              <a:rPr lang="ru-RU" sz="4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«Общее обозначение материала»</a:t>
            </a:r>
            <a:r>
              <a:rPr lang="ru-RU" sz="4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который </a:t>
            </a:r>
            <a:r>
              <a:rPr lang="ru-RU" sz="4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удалён</a:t>
            </a:r>
            <a:r>
              <a:rPr lang="ru-RU" sz="4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из стандарта. </a:t>
            </a:r>
            <a:endParaRPr lang="ru-RU" sz="40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4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главная новация</a:t>
            </a:r>
            <a:r>
              <a:rPr lang="ru-RU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национального стандарта. Другие нововведения в составе существующих областей и элементов не являются столь радикальными.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5916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375" y="104775"/>
            <a:ext cx="9980682" cy="109696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стандарта</a:t>
            </a:r>
            <a:endParaRPr lang="ru-RU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4900" y="1457325"/>
            <a:ext cx="9982200" cy="512445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Общая структура стандарта осталась прежней:</a:t>
            </a:r>
          </a:p>
          <a:p>
            <a:pPr marL="0" indent="0">
              <a:buNone/>
            </a:pPr>
            <a:r>
              <a:rPr lang="ru-RU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1 Область применения;</a:t>
            </a:r>
          </a:p>
          <a:p>
            <a:pPr marL="0" indent="0">
              <a:buNone/>
            </a:pPr>
            <a:r>
              <a:rPr lang="ru-RU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2 Нормативные ссылки;</a:t>
            </a:r>
          </a:p>
          <a:p>
            <a:pPr marL="0" indent="0">
              <a:buNone/>
            </a:pPr>
            <a:r>
              <a:rPr lang="ru-RU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3 Термины и определения;</a:t>
            </a:r>
          </a:p>
          <a:p>
            <a:pPr marL="0" indent="0">
              <a:buNone/>
            </a:pPr>
            <a:r>
              <a:rPr lang="ru-RU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4 Общие положения;</a:t>
            </a:r>
          </a:p>
          <a:p>
            <a:pPr marL="0" indent="0">
              <a:buNone/>
            </a:pPr>
            <a:r>
              <a:rPr lang="ru-RU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5 Одноуровневое библиографическое описание;</a:t>
            </a:r>
          </a:p>
          <a:p>
            <a:pPr marL="0" indent="0">
              <a:buNone/>
            </a:pPr>
            <a:r>
              <a:rPr lang="ru-RU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6 Многоуровневое библиографическое описание;</a:t>
            </a:r>
          </a:p>
          <a:p>
            <a:pPr marL="0" indent="0">
              <a:buNone/>
            </a:pPr>
            <a:r>
              <a:rPr lang="ru-RU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7 Библиографическое описание составной части ресурса.</a:t>
            </a:r>
          </a:p>
          <a:p>
            <a:pPr marL="0" indent="0">
              <a:buNone/>
            </a:pPr>
            <a:r>
              <a:rPr lang="ru-RU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Приложение А (справочное) содер­жит полные примеры библиографических записей.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0201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b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Термины и определения</a:t>
            </a:r>
            <a:endParaRPr lang="ru-RU" sz="3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	</a:t>
            </a:r>
            <a:r>
              <a:rPr lang="ru-RU" sz="3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разделе 3 появились термины с развёрнутыми определениями, кото­рых не было в ГОСТ 7.1: в нём были только ссылки на терминологические стандарты</a:t>
            </a:r>
            <a:r>
              <a:rPr lang="ru-RU" sz="3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Установленные в стандарте терми­ны фиксируют понятия, возникшие в библиографическом описании, обе­спечивают гармонизацию националь­ной терминологии с международными стандартами.</a:t>
            </a:r>
          </a:p>
          <a:p>
            <a:pPr marL="0" indent="0">
              <a:buNone/>
            </a:pPr>
            <a:endParaRPr lang="ru-RU" sz="3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5606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Термины и определения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4900" y="1600200"/>
            <a:ext cx="9982200" cy="487680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	</a:t>
            </a:r>
            <a:r>
              <a:rPr lang="ru-RU" sz="3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3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веден новый обобщающий термин </a:t>
            </a:r>
            <a:r>
              <a:rPr lang="ru-RU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объектов библиографического описания: взамен термина «</a:t>
            </a:r>
            <a:r>
              <a:rPr lang="ru-RU" sz="3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</a:t>
            </a:r>
            <a:r>
              <a:rPr lang="ru-RU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вводится термин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ресурс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».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3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Дефиниция </a:t>
            </a:r>
            <a:r>
              <a:rPr lang="ru-RU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данного термина основана на определении, данном в ISBD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3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ресурс</a:t>
            </a:r>
            <a:r>
              <a:rPr lang="ru-RU" sz="36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искусственно созданный или природный объект, являющийся источником информации в любой форме, в любой знаковой системе, на любом физическом носителе</a:t>
            </a:r>
            <a:r>
              <a:rPr lang="ru-RU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>
              <a:buNone/>
            </a:pP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9608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 стандарта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4900" y="1600200"/>
            <a:ext cx="9982200" cy="49720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	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Объектами составления библиографического описания являются </a:t>
            </a:r>
            <a:r>
              <a:rPr lang="ru-RU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виды опубликованных (в том числе депонированных) и неопубликованных ресурсов на любых физических носителях и/или в информационно-телекоммуникационных сетях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книги, нотные, картографические, аудиовизуальные, изобразительные, сериальные издания, нормативные и технические документы, интегрируемые ресурсы, электронные ресурсы, микроформы и другие ресурсы, а также составные части ресурсов, группы однородных и разнородных ресурсов.</a:t>
            </a:r>
          </a:p>
        </p:txBody>
      </p:sp>
    </p:spTree>
    <p:extLst>
      <p:ext uri="{BB962C8B-B14F-4D97-AF65-F5344CB8AC3E}">
        <p14:creationId xmlns:p14="http://schemas.microsoft.com/office/powerpoint/2010/main" val="3099443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6325" y="0"/>
            <a:ext cx="9980682" cy="1096962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Разработчики:</a:t>
            </a:r>
            <a:endParaRPr lang="ru-RU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85850" y="1428750"/>
            <a:ext cx="9982200" cy="457200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Филиал ИТАР-ТАСС «Российская книжная палата» (РКП</a:t>
            </a:r>
            <a:r>
              <a:rPr lang="ru-RU" sz="3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(головная организация-разработчик)</a:t>
            </a:r>
          </a:p>
          <a:p>
            <a:pPr marL="0" indent="0">
              <a:buNone/>
            </a:pPr>
            <a:r>
              <a:rPr lang="ru-RU" sz="3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Российская государственная библиотека (организация-соисполнитель)</a:t>
            </a:r>
          </a:p>
          <a:p>
            <a:pPr marL="0" indent="0">
              <a:buNone/>
            </a:pPr>
            <a:r>
              <a:rPr lang="ru-RU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Российская национальная библиотека (организация-соисполнитель)</a:t>
            </a:r>
            <a:endParaRPr lang="ru-RU" sz="36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045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 библиографического описания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4900" y="1438275"/>
            <a:ext cx="9982200" cy="5305425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 smtClean="0"/>
              <a:t>	</a:t>
            </a:r>
            <a:r>
              <a:rPr lang="ru-RU" sz="3000" dirty="0">
                <a:solidFill>
                  <a:schemeClr val="tx2"/>
                </a:solidFill>
              </a:rPr>
              <a:t> </a:t>
            </a:r>
            <a:r>
              <a:rPr lang="ru-RU" sz="3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состав библиографического описания теперь входит не восемь, а </a:t>
            </a:r>
            <a:r>
              <a:rPr lang="ru-RU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девять</a:t>
            </a:r>
            <a:r>
              <a:rPr lang="ru-RU" sz="3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областей, причём у некоторых из них изменилось название: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ru-RU" sz="3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1</a:t>
            </a:r>
            <a:r>
              <a:rPr lang="ru-RU" sz="3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область заглавия и сведений об ответственности;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ru-RU" sz="3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2</a:t>
            </a:r>
            <a:r>
              <a:rPr lang="ru-RU" sz="3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область издания;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ru-RU" sz="3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3) </a:t>
            </a:r>
            <a:r>
              <a:rPr lang="ru-RU" sz="3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специфическая область материала или вида ресурса;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ru-RU" sz="3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4</a:t>
            </a:r>
            <a:r>
              <a:rPr lang="ru-RU" sz="3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область публикации, производства, распространения и т. д.;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ru-RU" sz="3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5</a:t>
            </a:r>
            <a:r>
              <a:rPr lang="ru-RU" sz="3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область физической характеристики;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ru-RU" sz="3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6</a:t>
            </a:r>
            <a:r>
              <a:rPr lang="ru-RU" sz="3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область серии и многочастного монографического ресурса;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ru-RU" sz="3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7</a:t>
            </a:r>
            <a:r>
              <a:rPr lang="ru-RU" sz="3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область примечания;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ru-RU" sz="3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8</a:t>
            </a:r>
            <a:r>
              <a:rPr lang="ru-RU" sz="3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область идентификатора ресурса и условий доступности;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ru-RU" sz="3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9</a:t>
            </a:r>
            <a:r>
              <a:rPr lang="ru-RU" sz="3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область вида содержания и средства доступа (новая область). 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9552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Статус элементов библиографического описания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	</a:t>
            </a:r>
            <a:r>
              <a:rPr lang="ru-RU" sz="4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Элементы </a:t>
            </a:r>
            <a:r>
              <a:rPr lang="ru-RU" sz="4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библиографического описания в новом стандарте имеют три статуса: </a:t>
            </a:r>
            <a:endParaRPr lang="ru-RU" sz="40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4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- обязательные</a:t>
            </a:r>
            <a:r>
              <a:rPr lang="ru-RU" sz="4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40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4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- условно-обязательные,</a:t>
            </a:r>
          </a:p>
          <a:p>
            <a:pPr marL="0" indent="0">
              <a:buNone/>
            </a:pPr>
            <a:r>
              <a:rPr lang="ru-RU" sz="4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- факультативные</a:t>
            </a:r>
            <a:r>
              <a:rPr lang="ru-RU" sz="4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872563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Статус элементов библиографического описания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0125" y="1514474"/>
            <a:ext cx="10248899" cy="5172075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dirty="0" smtClean="0"/>
              <a:t>	</a:t>
            </a:r>
            <a:r>
              <a:rPr lang="ru-RU" sz="55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Обязательными элементами </a:t>
            </a:r>
            <a:r>
              <a:rPr lang="ru-RU" sz="5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являются библиографические сведения, обеспечивающие идентификацию ресурса. Их приводят в любом описании. </a:t>
            </a:r>
            <a:endParaRPr lang="ru-RU" sz="55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5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55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Обязательными </a:t>
            </a:r>
            <a:r>
              <a:rPr lang="ru-RU" sz="5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являются следующие элементы: </a:t>
            </a:r>
            <a:r>
              <a:rPr lang="ru-RU" sz="55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основное заглавие</a:t>
            </a:r>
            <a:r>
              <a:rPr lang="ru-RU" sz="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55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первые сведения об ответственности</a:t>
            </a:r>
            <a:r>
              <a:rPr lang="ru-RU" sz="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55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об издании и дополнительные сведения об издании</a:t>
            </a:r>
            <a:r>
              <a:rPr lang="ru-RU" sz="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55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элементы специфической области материала или вида ресурса</a:t>
            </a:r>
            <a:r>
              <a:rPr lang="ru-RU" sz="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5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 масштабе (для картографических ресурсов), форма изложения нотного текста (для нотных ресурсов), нумерация (для сериальных ресурсов); </a:t>
            </a:r>
            <a:r>
              <a:rPr lang="ru-RU" sz="55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первое место, имя издателя и дата публикации, производства и/или распространения</a:t>
            </a:r>
            <a:r>
              <a:rPr lang="ru-RU" sz="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55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об объёме</a:t>
            </a:r>
            <a:r>
              <a:rPr lang="ru-RU" sz="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55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основное заглавие серии/</a:t>
            </a:r>
            <a:r>
              <a:rPr lang="ru-RU" sz="55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подсерии</a:t>
            </a:r>
            <a:r>
              <a:rPr lang="ru-RU" sz="55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или многочастного монографического ресурса и номер выпуска</a:t>
            </a:r>
            <a:r>
              <a:rPr lang="ru-RU" sz="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55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международные стандартные номера</a:t>
            </a:r>
            <a:r>
              <a:rPr lang="ru-RU" sz="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5500" dirty="0"/>
          </a:p>
        </p:txBody>
      </p:sp>
    </p:spTree>
    <p:extLst>
      <p:ext uri="{BB962C8B-B14F-4D97-AF65-F5344CB8AC3E}">
        <p14:creationId xmlns:p14="http://schemas.microsoft.com/office/powerpoint/2010/main" val="504690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Статус элементов библиографического описания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4900" y="1600200"/>
            <a:ext cx="9982200" cy="504825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/>
              <a:t>	</a:t>
            </a:r>
            <a:r>
              <a:rPr lang="ru-RU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Условно-обязательными элементами </a:t>
            </a:r>
            <a:r>
              <a:rPr lang="ru-RU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являются библиографические сведения, необходимые для идентификации ресурса в отдельных случаях: если для этой цели недостаточно обязательных элементов, а также если приведение условно-обязательных элементов диктуется задачами конкретного информационного массива. Использование условно-обязательных элементов определяет </a:t>
            </a:r>
            <a:r>
              <a:rPr lang="ru-RU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библиографирующая</a:t>
            </a:r>
            <a:r>
              <a:rPr lang="ru-RU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организация. </a:t>
            </a:r>
            <a:endParaRPr lang="ru-RU" sz="28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Введение условно-обязательных элементов облегчит работу библиографа, так как многие элементы, ранее обязательные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первые сведения об ответственности, относящиеся к изданию, а также первые сведения об ответственности, относящиеся к серии; обязательное примечание о системных требованиях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стали </a:t>
            </a:r>
            <a:r>
              <a:rPr lang="ru-RU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условно-обязательными, и их приведение диктуется конкретными условиями для данного информационного массива. А, к примеру, для списка литературы к научной статье или дипломной работе эти элементы можно не приводить.</a:t>
            </a:r>
          </a:p>
          <a:p>
            <a:pPr marL="0" indent="0">
              <a:buNone/>
            </a:pPr>
            <a:endParaRPr lang="ru-RU" sz="2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5383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1575" y="133350"/>
            <a:ext cx="9980682" cy="1096962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Статус элементов библиографического описания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	</a:t>
            </a:r>
            <a:r>
              <a:rPr lang="ru-RU" sz="3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Факультативными элементами </a:t>
            </a:r>
            <a:r>
              <a:rPr lang="ru-RU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являются библиографические сведения, обеспечивающие дополнительную библиографическую характеристику ресурса. </a:t>
            </a:r>
            <a:endParaRPr lang="ru-RU" sz="36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3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Набор </a:t>
            </a:r>
            <a:r>
              <a:rPr lang="ru-RU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факультативных элементов определяет </a:t>
            </a:r>
            <a:r>
              <a:rPr lang="ru-RU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библиографирующая</a:t>
            </a:r>
            <a:r>
              <a:rPr lang="ru-RU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организация. Для конкретного информационного массива он должен быть постоянным. </a:t>
            </a:r>
          </a:p>
        </p:txBody>
      </p:sp>
    </p:spTree>
    <p:extLst>
      <p:ext uri="{BB962C8B-B14F-4D97-AF65-F5344CB8AC3E}">
        <p14:creationId xmlns:p14="http://schemas.microsoft.com/office/powerpoint/2010/main" val="516781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Статус элементов библиографического описания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52525" y="1581150"/>
            <a:ext cx="9982200" cy="457200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	</a:t>
            </a:r>
            <a:r>
              <a:rPr lang="ru-RU" sz="3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Отдельные </a:t>
            </a:r>
            <a:r>
              <a:rPr lang="ru-RU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элементы описания являются </a:t>
            </a:r>
            <a:r>
              <a:rPr lang="ru-RU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обязательными для определённых видов ресурсов</a:t>
            </a:r>
            <a:r>
              <a:rPr lang="ru-RU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например, при описании нотных ресурсов обязательными являются сведения о средствах исполнения, которые приводят в качестве сведений, относящихся к заглавию; для электронных ресурсов сетевого распространения обязательным является примечание об электронном адресе ресурса в сети Интернет и дате обращения. </a:t>
            </a:r>
          </a:p>
        </p:txBody>
      </p:sp>
    </p:spTree>
    <p:extLst>
      <p:ext uri="{BB962C8B-B14F-4D97-AF65-F5344CB8AC3E}">
        <p14:creationId xmlns:p14="http://schemas.microsoft.com/office/powerpoint/2010/main" val="248373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Статус элементов библиографического описания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	</a:t>
            </a:r>
            <a:r>
              <a:rPr lang="ru-RU" sz="3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Полный набор обязательных, условно-обязательных и факультативных элемен­тов </a:t>
            </a:r>
            <a:r>
              <a:rPr lang="ru-RU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приводят в описаниях для </a:t>
            </a:r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государ­ственных библиографических указателей, библиотечных каталогов, банков и баз данных национальных библиотек, цен­тров государственной библиографии.</a:t>
            </a:r>
          </a:p>
          <a:p>
            <a:pPr marL="0" indent="0">
              <a:buNone/>
            </a:pP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1431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Сокращение слов и словосочетаний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4900" y="1600199"/>
            <a:ext cx="9982200" cy="492442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/>
              <a:t>	</a:t>
            </a:r>
            <a:r>
              <a:rPr lang="ru-RU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ГОСТе чётко оговорены условия сокращения слов и словосочетаний. В стандарте закреплено положение, что все данные в библиографическом описании могут быть представлены в полной форме. При необходимости можно применять сокращения слов и словосочетаний, пропуск части элемента, объединение различных записей в одну библиографическую запись и другие приемы сокращения. Сокращение отдельных слов и словосочетаний в описании должно соответствовать ГОСТ 7.11 и ГОСТ Р 7.0.12.</a:t>
            </a:r>
          </a:p>
          <a:p>
            <a:pPr marL="0" indent="0">
              <a:buNone/>
            </a:pPr>
            <a:r>
              <a:rPr lang="ru-RU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Главным </a:t>
            </a:r>
            <a:r>
              <a:rPr lang="ru-RU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условием сокращения слов является однозначность их понимания и обеспечение расшифровки сокращённых слов. Не следует сокращать слова в тех случаях, когда это может исказить или сделать неясным смысл текста описания, а также затруднить его понимание</a:t>
            </a:r>
            <a:r>
              <a:rPr lang="ru-RU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8195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4900" y="57150"/>
            <a:ext cx="9980682" cy="1096962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Сокращение слов и словосочетаний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4900" y="1504949"/>
            <a:ext cx="9982200" cy="524827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	</a:t>
            </a:r>
            <a:r>
              <a:rPr lang="ru-RU" sz="2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Сокращения </a:t>
            </a:r>
            <a:r>
              <a:rPr lang="ru-RU" sz="2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могут применяться во всех областях библиографического описания, </a:t>
            </a:r>
            <a:r>
              <a:rPr lang="ru-RU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кроме области вида содер­жания и средства доступа</a:t>
            </a:r>
            <a:r>
              <a:rPr lang="ru-RU" sz="2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 учётом следующих положений:</a:t>
            </a:r>
          </a:p>
          <a:p>
            <a:pPr marL="0" indent="0">
              <a:buNone/>
            </a:pPr>
            <a:r>
              <a:rPr lang="ru-RU" sz="2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ru-RU" sz="2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сокращают слова и словосоче­тания </a:t>
            </a:r>
            <a:r>
              <a:rPr lang="ru-RU" sz="2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любых заглавиях, приводимых в различных областях описания </a:t>
            </a:r>
            <a:r>
              <a:rPr lang="ru-RU" sz="2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(кроме тех случаев, когда сокращение имеется в предписанном источнике информа­ции);</a:t>
            </a:r>
          </a:p>
          <a:p>
            <a:pPr marL="0" indent="0">
              <a:buNone/>
            </a:pPr>
            <a:r>
              <a:rPr lang="ru-RU" sz="2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ru-RU" sz="2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составлении библиографиче­ского описания для изданий государ­ственной библиографии, баз и банков данных, электронных каталогов нацио­нальных библиотек, помимо заглавий, не сокращают </a:t>
            </a:r>
            <a:r>
              <a:rPr lang="ru-RU" sz="2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слова и словосочетания, которые входят в состав сведений, относящихся к заглавию, сведений об ответственности, а также слова, обо­значающие тематическое название издателя</a:t>
            </a:r>
            <a:r>
              <a:rPr lang="ru-RU" sz="2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6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Примеры</a:t>
            </a:r>
            <a:r>
              <a:rPr lang="ru-RU" sz="2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приведённые в стандарте, составлены в соответ­ствии с этим положением.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3064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Одноуровневое библиографическое описание (раздел 5)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4425" y="1628775"/>
            <a:ext cx="9982200" cy="457200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	</a:t>
            </a:r>
          </a:p>
          <a:p>
            <a:pPr marL="0" indent="0">
              <a:buNone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3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Рассмотрим </a:t>
            </a:r>
            <a:r>
              <a:rPr lang="ru-RU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 области, в которых произошли изменения в названии, структуре или составе.</a:t>
            </a:r>
          </a:p>
          <a:p>
            <a:pPr marL="0" indent="0">
              <a:buNone/>
            </a:pPr>
            <a:endParaRPr lang="ru-RU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7914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3950" y="161925"/>
            <a:ext cx="9980682" cy="1096962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Причины разработки стандарта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ru-RU" dirty="0" smtClean="0"/>
              <a:t>	</a:t>
            </a:r>
            <a:r>
              <a:rPr lang="ru-RU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Изменения</a:t>
            </a:r>
            <a:r>
              <a:rPr lang="ru-RU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которые произошли за 15 лет, прошедшие с момента введения ГОСТ </a:t>
            </a:r>
            <a:r>
              <a:rPr lang="ru-RU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7.1-2003. </a:t>
            </a:r>
            <a:r>
              <a:rPr lang="ru-RU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«Российских правилах </a:t>
            </a:r>
            <a:r>
              <a:rPr lang="ru-RU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каталогизации», </a:t>
            </a:r>
            <a:r>
              <a:rPr lang="ru-RU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методических пособиях, в решениях, принятых в процессе </a:t>
            </a:r>
            <a:r>
              <a:rPr lang="ru-RU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гармонизации </a:t>
            </a:r>
            <a:r>
              <a:rPr lang="ru-RU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методики описания РГБ и РНБ, появились новые положения, требующие закрепления в стандарте</a:t>
            </a:r>
            <a:r>
              <a:rPr lang="ru-RU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ru-RU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2. </a:t>
            </a:r>
            <a:r>
              <a:rPr lang="ru-RU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Практика функционирования </a:t>
            </a:r>
            <a:r>
              <a:rPr lang="ru-RU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ИПС и развитие форматов предъявляют новые требования к представлению информации в </a:t>
            </a:r>
            <a:r>
              <a:rPr lang="ru-RU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машиночитаемой </a:t>
            </a:r>
            <a:r>
              <a:rPr lang="ru-RU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форме, что потребовало тщательного анализа всех элементов библиографической записи.</a:t>
            </a:r>
          </a:p>
        </p:txBody>
      </p:sp>
    </p:spTree>
    <p:extLst>
      <p:ext uri="{BB962C8B-B14F-4D97-AF65-F5344CB8AC3E}">
        <p14:creationId xmlns:p14="http://schemas.microsoft.com/office/powerpoint/2010/main" val="1859545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Область заглавия и сведений об ответственности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4900" y="1409699"/>
            <a:ext cx="9982200" cy="526732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	</a:t>
            </a:r>
            <a:r>
              <a:rPr lang="ru-RU" sz="2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Область заглавия - самая объёмная, многоэлементная, наиболее информативная, обогатилась, как и последующие области, за счёт специальных положений и примеров отдельных видов ресурсов - нот, карт, старопечатных изданий.</a:t>
            </a:r>
          </a:p>
          <a:p>
            <a:pPr marL="0" indent="0">
              <a:buNone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</a:t>
            </a:r>
            <a:r>
              <a:rPr lang="ru-RU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изменения:</a:t>
            </a:r>
          </a:p>
          <a:p>
            <a:pPr marL="0" indent="0">
              <a:buNone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общее обозначение материала удалено;</a:t>
            </a:r>
          </a:p>
          <a:p>
            <a:pPr marL="0" indent="0">
              <a:buNone/>
            </a:pPr>
            <a:r>
              <a:rPr lang="ru-RU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- сокращения минимизированы;</a:t>
            </a:r>
          </a:p>
          <a:p>
            <a:pPr marL="0" indent="0">
              <a:buNone/>
            </a:pPr>
            <a:r>
              <a:rPr lang="ru-RU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- добавлены элементы, которые ранее были в области специфических сведений;</a:t>
            </a:r>
          </a:p>
          <a:p>
            <a:pPr marL="0" indent="0">
              <a:buNone/>
            </a:pPr>
            <a:r>
              <a:rPr lang="ru-RU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- количество лиц и организаций в сведениях об ответственности увеличилось по сравнению с положениями ГОСТ 7.1 в случае необходимости сократить их число.</a:t>
            </a:r>
          </a:p>
          <a:p>
            <a:pPr marL="0" indent="0">
              <a:buNone/>
            </a:pP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4160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Предписанные источники информации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	</a:t>
            </a:r>
            <a:r>
              <a:rPr lang="ru-RU" sz="3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печатных книжных и жур­нальных изданий (текстовых, нотных, картографических, изобразительных) - не одна только титульная страница, </a:t>
            </a:r>
            <a:r>
              <a:rPr lang="ru-RU" sz="3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весь титульный лист</a:t>
            </a:r>
            <a:r>
              <a:rPr lang="ru-RU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т.е. </a:t>
            </a:r>
            <a:r>
              <a:rPr lang="ru-RU" sz="3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титульная </a:t>
            </a:r>
            <a:r>
              <a:rPr lang="ru-RU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страница и оборот титульно­го листа: таким образом, квадратных скобок для сведений, взятых не из пред­писанного источника, будет меньше.</a:t>
            </a:r>
          </a:p>
        </p:txBody>
      </p:sp>
    </p:spTree>
    <p:extLst>
      <p:ext uri="{BB962C8B-B14F-4D97-AF65-F5344CB8AC3E}">
        <p14:creationId xmlns:p14="http://schemas.microsoft.com/office/powerpoint/2010/main" val="4213281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Предписанные источники информации 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	</a:t>
            </a:r>
            <a:r>
              <a:rPr lang="ru-RU" sz="3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печатных листовых изданий (текстовых, нотных, картографических, изобразительных): первая и последняя полосы – для газет; само издание – для других видов листовых изданий</a:t>
            </a:r>
            <a:r>
              <a:rPr lang="ru-RU" sz="3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>
              <a:buNone/>
            </a:pPr>
            <a:r>
              <a:rPr lang="ru-RU" sz="3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- для других ресурсов (в порядке предпочтения): сам ресурс, контейнер, документация, другие сопроводительные материалы.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6085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Сведения, относящиеся к заглавию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	</a:t>
            </a:r>
            <a:r>
              <a:rPr lang="ru-RU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составлении библиографического описания </a:t>
            </a:r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законодательных, нормативных ресурсов </a:t>
            </a:r>
            <a:r>
              <a:rPr lang="ru-RU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сведениях, относящихся к заглавию, </a:t>
            </a:r>
            <a:r>
              <a:rPr lang="ru-RU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приводят их обозначение, дату введения (принятия), сведения о ресурсе, вместо которого введён (принят) данный ресурс</a:t>
            </a:r>
            <a:r>
              <a:rPr lang="ru-RU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Эти элементы ранее были в области специфических сведений. Изменение вызвано стремлением гармонизировать правила с </a:t>
            </a:r>
            <a:r>
              <a:rPr lang="en-US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ISBD</a:t>
            </a:r>
            <a:r>
              <a:rPr lang="ru-RU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88246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Сведения, относящиеся к заглавию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dirty="0"/>
              <a:t>	</a:t>
            </a: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внесении изменений в часть вто­рую Налогового кодекса Российской </a:t>
            </a: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Федерации </a:t>
            </a:r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№ 353-ФЗ : принят Государственной Думой 16 ноября 2017 года : одобрен Советом Федерации 22 ноября 2017 года</a:t>
            </a:r>
          </a:p>
          <a:p>
            <a:pPr marL="0" indent="0" algn="just">
              <a:buNone/>
            </a:pPr>
            <a:r>
              <a:rPr lang="ru-RU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Библиографическая </a:t>
            </a: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запись. Сокра­щение слов и словосочетаний на рус­ском языке. Общие требования и </a:t>
            </a: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пра­вила</a:t>
            </a:r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ГОСТ Р 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7.0.12-2011 : нацио­нальный стандарт : дата введения 2012-09-01</a:t>
            </a:r>
          </a:p>
          <a:p>
            <a:pPr marL="0" indent="0">
              <a:buNone/>
            </a:pPr>
            <a:endParaRPr lang="ru-RU" sz="3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8756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76200"/>
            <a:ext cx="9980682" cy="1096962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об ответственности</a:t>
            </a:r>
            <a:r>
              <a:rPr lang="ru-RU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4900" y="1457325"/>
            <a:ext cx="9982200" cy="5010150"/>
          </a:xfrm>
        </p:spPr>
        <p:txBody>
          <a:bodyPr>
            <a:noAutofit/>
          </a:bodyPr>
          <a:lstStyle/>
          <a:p>
            <a:pPr marL="457200" lvl="1" indent="0">
              <a:buNone/>
            </a:pP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3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Изменились </a:t>
            </a:r>
            <a:r>
              <a:rPr lang="ru-RU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правила, касающиеся </a:t>
            </a:r>
            <a:r>
              <a:rPr lang="ru-RU" sz="3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количества приводимых </a:t>
            </a:r>
            <a:r>
              <a:rPr lang="ru-RU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сведений об ответственности, и это изменение продиктовано желанием более полно и широко отразить в описании создателей документов, особенно авторов - как первой и основной категории творцов произведений. </a:t>
            </a:r>
            <a:r>
              <a:rPr lang="ru-RU" sz="3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Принципиальное </a:t>
            </a:r>
            <a:r>
              <a:rPr lang="ru-RU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положение - что это количество определяет </a:t>
            </a:r>
            <a:r>
              <a:rPr lang="ru-RU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библиографирующая</a:t>
            </a:r>
            <a:r>
              <a:rPr lang="ru-RU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организация. </a:t>
            </a:r>
          </a:p>
        </p:txBody>
      </p:sp>
    </p:spTree>
    <p:extLst>
      <p:ext uri="{BB962C8B-B14F-4D97-AF65-F5344CB8AC3E}">
        <p14:creationId xmlns:p14="http://schemas.microsoft.com/office/powerpoint/2010/main" val="3763240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об ответственности</a:t>
            </a:r>
            <a:r>
              <a:rPr lang="ru-RU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	</a:t>
            </a:r>
            <a:r>
              <a:rPr lang="ru-RU" sz="3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Отменено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«правило трёх»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вместо него вводятся следующие правила:</a:t>
            </a:r>
          </a:p>
          <a:p>
            <a:pPr marL="0" indent="0">
              <a:buNone/>
            </a:pPr>
            <a:r>
              <a:rPr lang="ru-RU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3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описании могут быть приведены сведения обо всех лицах и/или организациях, указанных в источнике информации.</a:t>
            </a:r>
          </a:p>
          <a:p>
            <a:pPr marL="0" indent="0">
              <a:buNone/>
            </a:pPr>
            <a:r>
              <a:rPr lang="ru-RU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3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Допускается </a:t>
            </a:r>
            <a:r>
              <a:rPr lang="ru-RU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сокращать количество приводимых сведений. В этом случае в сведениях об ответственности указывают</a:t>
            </a:r>
            <a:r>
              <a:rPr lang="ru-RU" sz="3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3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1256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об ответственности</a:t>
            </a:r>
            <a:r>
              <a:rPr lang="ru-RU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	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имена одного, двух, трёх или четырёх 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авторов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наличии информации о пяти и более авторах приводят имена первых трёх и в квадратных скобках сокращение «[и др.]»:</a:t>
            </a:r>
          </a:p>
          <a:p>
            <a:pPr marL="0" indent="0">
              <a:buNone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Даниил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Хармс</a:t>
            </a: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/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А.В. Федоров, О.А. Ардашева</a:t>
            </a: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/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Меркулов П.А., </a:t>
            </a:r>
            <a:r>
              <a:rPr lang="ru-RU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Цыбаков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Д.Л., Феклистов М.В.</a:t>
            </a: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/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Е.Г. Яскин, И. П. Бойко, А.В. Сне­гирева, Г. И. </a:t>
            </a:r>
            <a:r>
              <a:rPr lang="ru-RU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Каторгина</a:t>
            </a: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/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А.В. Мельников, В.А. Степанов, А.С. </a:t>
            </a:r>
            <a:r>
              <a:rPr lang="ru-RU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Вах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[и др.]</a:t>
            </a: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9505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об ответственности</a:t>
            </a:r>
            <a:r>
              <a:rPr lang="ru-RU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4900" y="1447801"/>
            <a:ext cx="9982200" cy="511492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/>
              <a:t>	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наименование одной или двух организаций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При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наличии информации о трёх и более организациях приводят наименование первой и в квадратных скобках сокращение «[и др.]»:</a:t>
            </a:r>
          </a:p>
          <a:p>
            <a:pPr marL="0" indent="0">
              <a:buNone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Институт менеджмента, маркетинга и финансов</a:t>
            </a: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/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образования и науки Российской Федерации, Чайковский государственный институт физической культуры, Российский экономический университет имени Г.В. Плеханова</a:t>
            </a: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/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Благотворительный фонд В. Потанина [и др.]</a:t>
            </a: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Как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прежде, при подсчёте за единицу принимают организацию со всеми её структурными подразделениями, а также вышестоящей организацией.</a:t>
            </a:r>
          </a:p>
          <a:p>
            <a:pPr marL="0" indent="0">
              <a:buNone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100054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об ответственности</a:t>
            </a:r>
            <a:r>
              <a:rPr lang="ru-RU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3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имена одного или двух других лиц каждой категории (кроме авторов), выполняющих одну и ту же функцию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наличии информации о трёх и более лицах приводят имя первого лица каждой категории и в квадратных скобках сокращение «[и др.]»:</a:t>
            </a:r>
          </a:p>
          <a:p>
            <a:pPr marL="0" indent="0">
              <a:buNone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научный редактор А.А. Белых ; [вступительные статьи А.А. Белых, А.Н. </a:t>
            </a:r>
            <a:r>
              <a:rPr lang="ru-RU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Дубянского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/ художники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И. Цыганков, В. Дугин</a:t>
            </a: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/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авторы текстов и составители М.В. Юрьева [и др.]; </a:t>
            </a:r>
            <a:r>
              <a:rPr lang="ru-RU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отв.ред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И.С. Уша­кова ; картография: О.В. Алексеева [и др.]</a:t>
            </a: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9036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Причины разработки стандарта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6800" y="1485900"/>
            <a:ext cx="9982200" cy="45720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800" dirty="0" smtClean="0"/>
          </a:p>
          <a:p>
            <a:pPr marL="0" indent="0">
              <a:buNone/>
            </a:pPr>
            <a:r>
              <a:rPr lang="ru-RU" sz="2800" dirty="0" smtClean="0"/>
              <a:t>	</a:t>
            </a:r>
            <a:r>
              <a:rPr lang="ru-RU" sz="3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При </a:t>
            </a:r>
            <a:r>
              <a:rPr lang="ru-RU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разработке ГОСТ 7.1-2003 делался акцент в первую оче­редь на текстовые документы. Очень лаконично было сказано об особенно­стях описания отдельных видов доку­ментов</a:t>
            </a:r>
            <a:r>
              <a:rPr lang="ru-RU" sz="3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3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4. Эпоха </a:t>
            </a:r>
            <a:r>
              <a:rPr lang="ru-RU" sz="32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цифровизации</a:t>
            </a:r>
            <a:r>
              <a:rPr lang="ru-RU" sz="3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которая проникла во все сферы человеческой деятельности, в том числе и в библиографическое описание информационных ресурсов.</a:t>
            </a:r>
          </a:p>
          <a:p>
            <a:pPr marL="0" indent="0">
              <a:buNone/>
            </a:pP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2866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Специфическая область материала или вида ресурса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	</a:t>
            </a:r>
            <a:r>
              <a:rPr lang="ru-RU" sz="3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Изменилось </a:t>
            </a:r>
            <a:r>
              <a:rPr lang="ru-RU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название области; было: Область специфических сведений. Новое название - более содержательное, это более точный перевод </a:t>
            </a:r>
            <a:r>
              <a:rPr lang="en-US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ISBD</a:t>
            </a:r>
            <a:r>
              <a:rPr lang="ru-RU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3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Специфическую </a:t>
            </a:r>
            <a:r>
              <a:rPr lang="ru-RU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область материала или вида ресурса используют при составлении описания картографических, нотных, сериальных ресурсов</a:t>
            </a:r>
            <a:r>
              <a:rPr lang="ru-RU" sz="3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dirty="0" smtClean="0"/>
              <a:t>	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7185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Специфическая область материала или вида ресурса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	</a:t>
            </a:r>
            <a:r>
              <a:rPr lang="ru-RU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</a:t>
            </a:r>
            <a:r>
              <a:rPr lang="ru-RU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объектов области исключены электронные ресурсы в целях соответствия консолидированному изданию 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ISBD</a:t>
            </a:r>
            <a:r>
              <a:rPr lang="ru-RU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Обозначение вида электронного ресурса размещено в девятой области описания (Область вида содержания и средства доступа), а объём ресурса - в области физической характеристики.</a:t>
            </a:r>
          </a:p>
          <a:p>
            <a:pPr marL="0" indent="0">
              <a:buNone/>
            </a:pPr>
            <a:r>
              <a:rPr lang="ru-RU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Исключены </a:t>
            </a:r>
            <a:r>
              <a:rPr lang="ru-RU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также отдельные виды нормативных и технических документов - стандарты, патенты и т.п., их специфические элементы размещаются в других областях и элементах, в основ­ном - в сведениях, относящихся к заглавию:</a:t>
            </a:r>
          </a:p>
          <a:p>
            <a:pPr marL="0" indent="0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введен впервые : дата введения 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2018-05-01</a:t>
            </a: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9181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Область публикации, производства, распространения и т.д.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	</a:t>
            </a:r>
            <a:r>
              <a:rPr lang="ru-RU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новое название </a:t>
            </a:r>
            <a:r>
              <a:rPr lang="ru-RU" sz="3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 выходных данных</a:t>
            </a:r>
            <a:r>
              <a:rPr lang="ru-RU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которое в </a:t>
            </a:r>
            <a:r>
              <a:rPr lang="en-US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ISBD</a:t>
            </a:r>
            <a:r>
              <a:rPr lang="ru-RU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было всегда. Оно более точно и детально отражает содержание области - сведения о месте публикации, производства и распространения объекта описания, сведения о его издателе, производителе, распространителе, о времени публикации, производства и распространения, а также сведения об изготовлении ресурса.</a:t>
            </a:r>
          </a:p>
          <a:p>
            <a:pPr marL="0" indent="0">
              <a:buNone/>
            </a:pP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5653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Область серии и многочастного монографического ресурса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	</a:t>
            </a:r>
            <a:r>
              <a:rPr lang="ru-RU" sz="3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Уточнено </a:t>
            </a:r>
            <a:r>
              <a:rPr lang="ru-RU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название области; было: </a:t>
            </a:r>
            <a:r>
              <a:rPr lang="ru-RU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Область серии</a:t>
            </a:r>
            <a:r>
              <a:rPr lang="ru-RU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добавлено: и многочастного монографического ресурса.</a:t>
            </a:r>
          </a:p>
          <a:p>
            <a:pPr marL="0" indent="0">
              <a:buNone/>
            </a:pPr>
            <a:r>
              <a:rPr lang="ru-RU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3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Новое </a:t>
            </a:r>
            <a:r>
              <a:rPr lang="ru-RU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название - это более точный перевод названия области в консолидированном издании </a:t>
            </a:r>
            <a:r>
              <a:rPr lang="en-US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ISBD</a:t>
            </a:r>
            <a:r>
              <a:rPr lang="ru-RU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Кроме того, новое название отражает истинное содержание области - де-факто в ней всегда кроме серий были и другие сериальные издания, а также </a:t>
            </a:r>
            <a:r>
              <a:rPr lang="ru-RU" sz="3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многотомники</a:t>
            </a:r>
            <a:r>
              <a:rPr lang="ru-RU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9310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8700" y="142875"/>
            <a:ext cx="9980682" cy="1096962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Область примечания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	</a:t>
            </a:r>
            <a:r>
              <a:rPr lang="ru-RU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Стало </a:t>
            </a:r>
            <a:r>
              <a:rPr lang="ru-RU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больше положений, связанных с </a:t>
            </a:r>
            <a:r>
              <a:rPr lang="ru-RU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электронными ресурсами</a:t>
            </a:r>
            <a:r>
              <a:rPr lang="ru-RU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Для </a:t>
            </a:r>
            <a:r>
              <a:rPr lang="ru-RU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электронных локальных ресурсов обязательным является примечание об источнике основного заглавия, условно-обязательным - примечание о системных требованиях:</a:t>
            </a:r>
          </a:p>
          <a:p>
            <a:pPr marL="0" indent="0">
              <a:buNone/>
            </a:pPr>
            <a:r>
              <a:rPr lang="ru-RU" sz="2800" dirty="0"/>
              <a:t>	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Систем, требования: 8 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Gb RAM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Windows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10; видеокарта с 4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Gb RAM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40 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Gb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свобод, пространства на жест, диске. - </a:t>
            </a:r>
            <a:r>
              <a:rPr lang="ru-RU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Загл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с 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титул.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экрана</a:t>
            </a: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Загл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с 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титул.,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экрана</a:t>
            </a: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Загл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с этикетки видеодиска</a:t>
            </a: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705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Область примечания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	</a:t>
            </a:r>
            <a:r>
              <a:rPr lang="ru-RU" sz="3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Изменился </a:t>
            </a:r>
            <a:r>
              <a:rPr lang="ru-RU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термин - вместо «ресурса удалённого доступа» введён термин </a:t>
            </a:r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«электронный ресурс сетевого распространения»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3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Произошло </a:t>
            </a:r>
            <a:r>
              <a:rPr lang="ru-RU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также переосмысление элемента </a:t>
            </a:r>
            <a:r>
              <a:rPr lang="ru-RU" sz="3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«режим доступа»</a:t>
            </a:r>
            <a:r>
              <a:rPr lang="ru-RU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он разделён на собственно </a:t>
            </a:r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«режим доступа» </a:t>
            </a:r>
            <a:r>
              <a:rPr lang="ru-RU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«адрес доступа»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0995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Область примечания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chemeClr val="tx2"/>
                </a:solidFill>
              </a:rPr>
              <a:t>	</a:t>
            </a:r>
            <a:r>
              <a:rPr lang="ru-RU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электронных ресурсов сетевого распространения </a:t>
            </a:r>
            <a:r>
              <a:rPr lang="ru-RU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обязательным</a:t>
            </a:r>
            <a:r>
              <a:rPr lang="ru-RU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является </a:t>
            </a:r>
            <a:r>
              <a:rPr lang="ru-RU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примечание об электронном адресе ресурса в сети Интернет </a:t>
            </a:r>
            <a:r>
              <a:rPr lang="ru-RU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дате обращения</a:t>
            </a:r>
            <a:r>
              <a:rPr lang="ru-RU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условно-обязательным - при­мечание о режиме доступа</a:t>
            </a:r>
            <a:r>
              <a:rPr lang="ru-RU" sz="3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Режим доступа </a:t>
            </a:r>
            <a:r>
              <a:rPr lang="ru-RU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означает </a:t>
            </a:r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название сети, право, характер доступа</a:t>
            </a:r>
            <a:r>
              <a:rPr lang="ru-RU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свободный, прямой, с ограничениями и т.п. 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Адрес доступа </a:t>
            </a:r>
            <a:r>
              <a:rPr lang="ru-RU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адрес сайта или отдельной страницы </a:t>
            </a:r>
            <a:r>
              <a:rPr lang="ru-RU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URL</a:t>
            </a:r>
            <a:r>
              <a:rPr lang="ru-RU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специальная форма обозначения индивидуального адреса ресурса в Интернете</a:t>
            </a:r>
            <a:r>
              <a:rPr lang="ru-RU" sz="3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3296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Область примечания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4900" y="1381125"/>
            <a:ext cx="9982200" cy="520065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	</a:t>
            </a:r>
            <a:r>
              <a:rPr lang="ru-RU" sz="2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электронных ресурсов сетевого распространения указывают следующие сведения:</a:t>
            </a:r>
          </a:p>
          <a:p>
            <a:pPr marL="0" indent="0">
              <a:buNone/>
            </a:pPr>
            <a:r>
              <a:rPr lang="ru-RU" sz="2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режим доступа для ресурсов из локальных сетей, а также из полнотекстовых баз данных, доступ к которым осуществляется на договорной основе, по подписке и т.п.:</a:t>
            </a:r>
          </a:p>
          <a:p>
            <a:pPr marL="0" indent="0">
              <a:buNone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Режим доступа: сеть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RUNNet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Режим доступа: по подписке</a:t>
            </a:r>
            <a:endParaRPr lang="ru-RU" sz="2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сведения об обновлении ресурса или его части:</a:t>
            </a:r>
          </a:p>
          <a:p>
            <a:pPr marL="0" indent="0">
              <a:buNone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Обновляется в течение суток</a:t>
            </a:r>
            <a:endParaRPr lang="ru-RU" sz="2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Дата обновления: 2014 г. к 250-летию музея</a:t>
            </a:r>
            <a:endParaRPr lang="ru-RU" sz="2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Дата пересмотра: 10.01.2018</a:t>
            </a:r>
            <a:endParaRPr lang="ru-RU" sz="2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40616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Область примечания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4900" y="1476375"/>
            <a:ext cx="9982200" cy="504824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электронный адрес ресурса в сети «Интернет» приводят после аббревиатуры 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URL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Uniform Resource Locator</a:t>
            </a:r>
            <a:r>
              <a:rPr lang="ru-RU" sz="2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После электронного адреса в круглых скобках указывают сведения о дате обращения к ресурсу: слова «дата обращения», число, месяц и год:</a:t>
            </a:r>
          </a:p>
          <a:p>
            <a:pPr marL="0" indent="0">
              <a:buNone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URL</a:t>
            </a:r>
            <a:r>
              <a:rPr lang="ru-RU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</a:t>
            </a:r>
            <a:r>
              <a:rPr lang="ru-RU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://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</a:t>
            </a:r>
            <a:r>
              <a:rPr lang="ru-RU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rba</a:t>
            </a:r>
            <a:r>
              <a:rPr lang="ru-RU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</a:t>
            </a:r>
            <a:r>
              <a:rPr lang="ru-RU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(дата обращения: 14.04.2018)</a:t>
            </a:r>
            <a:endParaRPr lang="ru-RU" sz="2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URL</a:t>
            </a:r>
            <a:r>
              <a:rPr lang="ru-RU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</a:t>
            </a:r>
            <a:r>
              <a:rPr lang="ru-RU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://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</a:t>
            </a:r>
            <a:r>
              <a:rPr lang="ru-RU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echr</a:t>
            </a:r>
            <a:r>
              <a:rPr lang="ru-RU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coe</a:t>
            </a:r>
            <a:r>
              <a:rPr lang="ru-RU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ru-RU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Documents</a:t>
            </a:r>
            <a:r>
              <a:rPr lang="ru-RU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Convention</a:t>
            </a:r>
            <a:r>
              <a:rPr lang="ru-RU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RUS</a:t>
            </a:r>
            <a:r>
              <a:rPr lang="ru-RU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pdf</a:t>
            </a:r>
            <a:r>
              <a:rPr lang="ru-RU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(дата обращения: 09.12.2017)</a:t>
            </a:r>
            <a:endParaRPr lang="ru-RU" sz="2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статей в электронных журналах </a:t>
            </a:r>
            <a:r>
              <a:rPr lang="ru-RU" sz="2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указывают дату публикации (вместо даты обращения):</a:t>
            </a:r>
          </a:p>
          <a:p>
            <a:pPr marL="0" indent="0">
              <a:buNone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URL</a:t>
            </a:r>
            <a:r>
              <a:rPr lang="ru-RU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</a:t>
            </a:r>
            <a:r>
              <a:rPr lang="ru-RU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://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</a:t>
            </a:r>
            <a:r>
              <a:rPr lang="ru-RU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nilc</a:t>
            </a:r>
            <a:r>
              <a:rPr lang="ru-RU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</a:t>
            </a:r>
            <a:r>
              <a:rPr lang="ru-RU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journal</a:t>
            </a:r>
            <a:r>
              <a:rPr lang="ru-RU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/. </a:t>
            </a:r>
            <a:r>
              <a:rPr lang="ru-RU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Дата </a:t>
            </a:r>
            <a:r>
              <a:rPr lang="ru-RU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публикации: </a:t>
            </a:r>
            <a:r>
              <a:rPr lang="ru-RU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21.04.2017</a:t>
            </a:r>
            <a:endParaRPr lang="ru-RU" sz="2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1378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Область идентификатора ресурса и условий доступности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4900" y="1600200"/>
            <a:ext cx="9982200" cy="474345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	</a:t>
            </a:r>
            <a:r>
              <a:rPr lang="ru-RU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Уточнено название области; было: </a:t>
            </a:r>
            <a:r>
              <a:rPr lang="ru-RU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Область стандартного номера (или его альтернативы) и условий доступности</a:t>
            </a:r>
            <a:r>
              <a:rPr lang="ru-RU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8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Связано </a:t>
            </a:r>
            <a:r>
              <a:rPr lang="ru-RU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тем, что изначально эта область была создана для одного номера 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ISBN</a:t>
            </a:r>
            <a:r>
              <a:rPr lang="ru-RU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(Международного стандартного номера книги), потом появились другие номера и коды: 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ISSN</a:t>
            </a:r>
            <a:r>
              <a:rPr lang="ru-RU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(Международный стандартный номер сериального издания), 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ISMN</a:t>
            </a:r>
            <a:r>
              <a:rPr lang="ru-RU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(Международный стан­дартный номер издания музыкального произведения), 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ISRC</a:t>
            </a:r>
            <a:r>
              <a:rPr lang="ru-RU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(Международный стандартный код звукозаписи), 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ISRN</a:t>
            </a:r>
            <a:r>
              <a:rPr lang="ru-RU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(Международный стандартный  номер технического отчета) и т.д. Поэтому потребовалось ввести обобщающий термин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идентификатор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49826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</a:t>
            </a:r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разработки стандарта </a:t>
            </a:r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algn="just">
              <a:lnSpc>
                <a:spcPct val="110000"/>
              </a:lnSpc>
              <a:buNone/>
            </a:pPr>
            <a:r>
              <a:rPr lang="ru-RU" sz="3600" dirty="0" smtClean="0"/>
              <a:t>	</a:t>
            </a:r>
            <a:r>
              <a:rPr lang="ru-RU" sz="39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Унификация </a:t>
            </a:r>
            <a:r>
              <a:rPr lang="ru-RU" sz="39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библиографического описания всех видов информационных ресурсов</a:t>
            </a:r>
            <a:r>
              <a:rPr lang="ru-RU" sz="39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 международными правилами, </a:t>
            </a:r>
            <a:r>
              <a:rPr lang="ru-RU" sz="39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совместимости данных и </a:t>
            </a:r>
            <a:r>
              <a:rPr lang="ru-RU" sz="39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процессов </a:t>
            </a:r>
            <a:r>
              <a:rPr lang="ru-RU" sz="39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обмена </a:t>
            </a:r>
            <a:r>
              <a:rPr lang="ru-RU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национальном и международном </a:t>
            </a:r>
            <a:r>
              <a:rPr lang="ru-RU" sz="3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уровнях.</a:t>
            </a:r>
            <a:endParaRPr lang="ru-RU" sz="3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4255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Область идентификатора ресурса и условий доступности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	</a:t>
            </a:r>
            <a:r>
              <a:rPr lang="ru-RU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качестве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идентификаторов ресурса </a:t>
            </a:r>
            <a:r>
              <a:rPr lang="ru-RU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также могут быть приведены сведения: 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цифровой идентификатор объекта для электронных публикаций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DOI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Digital object identifier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 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номер государственной регистрации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обозначение, присвоенное производителем ресурса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(название на этикетке, производственный номер и т.п.):</a:t>
            </a:r>
          </a:p>
          <a:p>
            <a:pPr marL="0" indent="0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DOI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10.1596/978-0-8213-6475-8</a:t>
            </a: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№ гос. регистрации 0321701986</a:t>
            </a: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Warner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Broser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56334</a:t>
            </a: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ISMN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979-0-3524-0010-8. - 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Telefunken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6.35368</a:t>
            </a: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9936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Область идентификатора ресурса и условий доступности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	</a:t>
            </a:r>
            <a:r>
              <a:rPr lang="ru-RU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нотных ресурсов после международного стандартного номера или издательского номера может быть указан номер доски музыкального произведения с предшествующим сокраще­нием «Н. д.» («номер доски»):</a:t>
            </a:r>
          </a:p>
          <a:p>
            <a:pPr marL="0" indent="0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ISMN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979-0-706350-09-7. - Н. д. 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PWM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-8601</a:t>
            </a: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Фингерпринт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условно-обязательный элемент, используемый в качестве идентификатора при описании старопечатных изданий. Он состоит из слова «</a:t>
            </a:r>
            <a:r>
              <a:rPr lang="ru-RU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Фингерпринт</a:t>
            </a:r>
            <a:r>
              <a:rPr lang="ru-RU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и группы знаков, взятых из определённых мест в тексте ресурса в заданном порядке</a:t>
            </a:r>
            <a:r>
              <a:rPr lang="ru-RU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8899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Область вида содержания и средства доступа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57275" y="1600200"/>
            <a:ext cx="9982200" cy="457200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	</a:t>
            </a:r>
            <a:r>
              <a:rPr lang="ru-RU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Область содержит сведения о природе информации, содержащейся в ресурсе, и средстве, обеспечивающем доступ к нему</a:t>
            </a:r>
            <a:r>
              <a:rPr lang="ru-RU" sz="3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Предписанным источником информации для области является непосредственно ресурс.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3464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375" y="104775"/>
            <a:ext cx="9980682" cy="1096962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 содержания (условно-обязательный элемент)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4900" y="1390650"/>
            <a:ext cx="9982200" cy="533399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/>
              <a:t>	</a:t>
            </a:r>
            <a:r>
              <a:rPr lang="ru-RU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 содержания отражает основной вид информации, имеющейся в ресурсе. Термины для обозначения вида содержания:</a:t>
            </a:r>
          </a:p>
          <a:p>
            <a:pPr marL="0" indent="0">
              <a:buNone/>
            </a:pPr>
            <a:r>
              <a:rPr lang="ru-RU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- движение;</a:t>
            </a:r>
          </a:p>
          <a:p>
            <a:pPr marL="0" indent="0">
              <a:buNone/>
            </a:pPr>
            <a:r>
              <a:rPr lang="ru-RU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- звуки;</a:t>
            </a:r>
          </a:p>
          <a:p>
            <a:pPr marL="0" indent="0">
              <a:buNone/>
            </a:pPr>
            <a:r>
              <a:rPr lang="ru-RU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- изображение;</a:t>
            </a:r>
          </a:p>
          <a:p>
            <a:pPr marL="0" indent="0">
              <a:buNone/>
            </a:pPr>
            <a:r>
              <a:rPr lang="ru-RU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- музыка;</a:t>
            </a:r>
          </a:p>
          <a:p>
            <a:pPr marL="0" indent="0">
              <a:buNone/>
            </a:pPr>
            <a:r>
              <a:rPr lang="ru-RU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- предмет;</a:t>
            </a:r>
          </a:p>
          <a:p>
            <a:pPr marL="0" indent="0">
              <a:buNone/>
            </a:pPr>
            <a:r>
              <a:rPr lang="ru-RU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- текст;</a:t>
            </a:r>
          </a:p>
          <a:p>
            <a:pPr marL="0" indent="0">
              <a:buNone/>
            </a:pPr>
            <a:r>
              <a:rPr lang="ru-RU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- устная речь;</a:t>
            </a:r>
          </a:p>
          <a:p>
            <a:pPr marL="0" indent="0">
              <a:buNone/>
            </a:pPr>
            <a:r>
              <a:rPr lang="ru-RU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- электронная программа;</a:t>
            </a:r>
          </a:p>
          <a:p>
            <a:pPr marL="0" indent="0">
              <a:buNone/>
            </a:pPr>
            <a:r>
              <a:rPr lang="ru-RU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- электронные данные.</a:t>
            </a:r>
            <a:endParaRPr lang="ru-RU" sz="2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8235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 содержания (условно-обязательный элемент)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	</a:t>
            </a:r>
            <a:r>
              <a:rPr lang="ru-RU" sz="3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Термин </a:t>
            </a:r>
            <a:r>
              <a:rPr lang="ru-RU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движение</a:t>
            </a:r>
            <a:r>
              <a:rPr lang="ru-RU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используют для ресурса, содержание которого выражено посредством графического обозначения движения, т. е. действия или процесса перемещения человека или предмета (например, записи движений танца, сценических или хореографических действий). </a:t>
            </a:r>
          </a:p>
          <a:p>
            <a:pPr marL="0" indent="0">
              <a:buNone/>
            </a:pPr>
            <a:r>
              <a:rPr lang="ru-RU" sz="3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Термин </a:t>
            </a:r>
            <a:r>
              <a:rPr lang="ru-RU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«движение» </a:t>
            </a:r>
            <a:r>
              <a:rPr lang="ru-RU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распространяется </a:t>
            </a:r>
            <a:r>
              <a:rPr lang="ru-RU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ресурсы, содержащие движущиеся изображения (например, видеозаписи).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7823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 содержания (условно-обязательный элемент)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	</a:t>
            </a:r>
            <a:r>
              <a:rPr lang="ru-RU" sz="3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Термин «</a:t>
            </a:r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звуки</a:t>
            </a:r>
            <a:r>
              <a:rPr lang="ru-RU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используют для ресурса, содержание которого выражено </a:t>
            </a:r>
            <a:r>
              <a:rPr lang="ru-RU" sz="3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посредством </a:t>
            </a:r>
            <a:r>
              <a:rPr lang="ru-RU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звуков, производимых животными, птицами, природными источниками звуков, а также подобных звуков, воспроизводимых человеческим голосом или цифровыми либо аналоговыми средствами (например, аудиозаписи пения птиц, криков животных, шумовых эффектов). </a:t>
            </a:r>
          </a:p>
          <a:p>
            <a:pPr marL="0" indent="0">
              <a:buNone/>
            </a:pPr>
            <a:r>
              <a:rPr lang="ru-RU" sz="3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Термин </a:t>
            </a:r>
            <a:r>
              <a:rPr lang="ru-RU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«звуки» </a:t>
            </a:r>
            <a:r>
              <a:rPr lang="ru-RU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распространяе</a:t>
            </a:r>
            <a:r>
              <a:rPr lang="ru-RU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тся на записи музыки и речи</a:t>
            </a:r>
            <a:r>
              <a:rPr lang="ru-RU" sz="3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7900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 содержания (условно-обязательный элемент)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4900" y="1447799"/>
            <a:ext cx="9982200" cy="524827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	</a:t>
            </a:r>
            <a:r>
              <a:rPr lang="ru-RU" sz="3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Термин «</a:t>
            </a:r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изображение</a:t>
            </a:r>
            <a:r>
              <a:rPr lang="ru-RU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используют для ресурса, содержание которого выражено посредством линии, формы, штриховки и т. п.  и предназначено для зрительного восприятия. Изображение может быть неподвижным или движущимся, двух- или трехмерным (например, репродукции произведений искусства, гравюры, </a:t>
            </a:r>
            <a:r>
              <a:rPr lang="ru-RU" sz="3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фотографии</a:t>
            </a:r>
            <a:r>
              <a:rPr lang="ru-RU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карты, рельефные карты, стереографии, видеозаписи, изображения </a:t>
            </a:r>
            <a:r>
              <a:rPr lang="ru-RU" sz="3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дистанционного </a:t>
            </a:r>
            <a:r>
              <a:rPr lang="ru-RU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зондирования, литографии).</a:t>
            </a:r>
          </a:p>
          <a:p>
            <a:pPr marL="0" indent="0">
              <a:buNone/>
            </a:pPr>
            <a:r>
              <a:rPr lang="ru-RU" sz="3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Термин </a:t>
            </a:r>
            <a:r>
              <a:rPr lang="ru-RU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«изображение» </a:t>
            </a:r>
            <a:r>
              <a:rPr lang="ru-RU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распространяется </a:t>
            </a:r>
            <a:r>
              <a:rPr lang="ru-RU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такие картографические </a:t>
            </a:r>
            <a:r>
              <a:rPr lang="ru-RU" sz="3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ресурсы</a:t>
            </a:r>
            <a:r>
              <a:rPr lang="ru-RU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как глобусы, модели рельефа и трехмерные поперечные сечения.</a:t>
            </a:r>
          </a:p>
          <a:p>
            <a:pPr marL="0" indent="0">
              <a:buNone/>
            </a:pPr>
            <a:endParaRPr lang="ru-RU" sz="28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2772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 содержания (условно-обязательный элемент)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4900" y="1600200"/>
            <a:ext cx="9982200" cy="497205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	</a:t>
            </a:r>
            <a:r>
              <a:rPr lang="ru-RU" sz="3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3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Термин «</a:t>
            </a:r>
            <a:r>
              <a:rPr lang="ru-RU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музыка</a:t>
            </a:r>
            <a:r>
              <a:rPr lang="ru-RU" sz="3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используют для ресурса, содержание которого выражено </a:t>
            </a:r>
            <a:r>
              <a:rPr lang="ru-RU" sz="3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посредством </a:t>
            </a:r>
            <a:r>
              <a:rPr lang="ru-RU" sz="3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упорядоченных тонов и звуков в определенной последовательности, сочетании и длительности звучания, обеспечивающих воспроизведение </a:t>
            </a:r>
            <a:r>
              <a:rPr lang="ru-RU" sz="3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композиции</a:t>
            </a:r>
            <a:r>
              <a:rPr lang="ru-RU" sz="3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>
              <a:buNone/>
            </a:pPr>
            <a:r>
              <a:rPr lang="ru-RU" sz="3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Музыка </a:t>
            </a:r>
            <a:r>
              <a:rPr lang="ru-RU" sz="3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может быть записанной с помощью знаков (ноты), исполняемой либо записанной в аналоговом или цифровом форматах в виде вокальных, </a:t>
            </a:r>
            <a:r>
              <a:rPr lang="ru-RU" sz="3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инструментальных </a:t>
            </a:r>
            <a:r>
              <a:rPr lang="ru-RU" sz="3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 механических звуков, обладающих ритмом, мелодией или гармонией (например, нотные издания – партитуры, партии и т. п.; музыкальные аудиозаписи – концерты, оперы, студийные записи и т. п.).</a:t>
            </a:r>
          </a:p>
          <a:p>
            <a:pPr marL="0" indent="0">
              <a:buNone/>
            </a:pPr>
            <a:endParaRPr lang="ru-RU" sz="30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6468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 содержания (условно-обязательный элемент)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4900" y="1600199"/>
            <a:ext cx="9982200" cy="48672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	</a:t>
            </a:r>
            <a:r>
              <a:rPr lang="ru-RU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ru-RU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Термин «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</a:t>
            </a:r>
            <a:r>
              <a:rPr lang="ru-RU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используют для ресурса, содержание которого выражено </a:t>
            </a:r>
            <a:r>
              <a:rPr lang="ru-RU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посредством </a:t>
            </a:r>
            <a:r>
              <a:rPr lang="ru-RU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естественных природных образований, так и искусственно </a:t>
            </a:r>
            <a:r>
              <a:rPr lang="ru-RU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сделанных </a:t>
            </a:r>
            <a:r>
              <a:rPr lang="ru-RU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артефактов. К природным образованиям относятся объекты живой и неживой природы. Примерами артефактов, называемых также трехмерными структурами, являются скульптуры, модели, игры, монеты, игрушки, оборудование и т. п.</a:t>
            </a:r>
          </a:p>
          <a:p>
            <a:pPr marL="0" indent="0">
              <a:buNone/>
            </a:pPr>
            <a:r>
              <a:rPr lang="ru-RU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К </a:t>
            </a:r>
            <a:r>
              <a:rPr lang="ru-RU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артефактам также относят картографические объекты, имеющие </a:t>
            </a:r>
            <a:r>
              <a:rPr lang="ru-RU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трехмерные </a:t>
            </a:r>
            <a:r>
              <a:rPr lang="ru-RU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характеристики: глобусы, модели рельефа и поперечные сечения, кроме </a:t>
            </a:r>
            <a:r>
              <a:rPr lang="ru-RU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рельефных </a:t>
            </a:r>
            <a:r>
              <a:rPr lang="ru-RU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карт.</a:t>
            </a:r>
          </a:p>
          <a:p>
            <a:pPr marL="0" indent="0">
              <a:buNone/>
            </a:pPr>
            <a:endParaRPr lang="ru-RU" sz="2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956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 содержания (условно-обязательный элемент)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	</a:t>
            </a:r>
            <a:r>
              <a:rPr lang="ru-RU" sz="3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ru-RU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Термин «</a:t>
            </a:r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текст</a:t>
            </a:r>
            <a:r>
              <a:rPr lang="ru-RU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используют для ресурса, содержание которого выражено </a:t>
            </a:r>
            <a:r>
              <a:rPr lang="ru-RU" sz="3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посредством </a:t>
            </a:r>
            <a:r>
              <a:rPr lang="ru-RU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записанных слов, символов и чисел. </a:t>
            </a:r>
            <a:endParaRPr lang="ru-RU" sz="36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3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Примерами </a:t>
            </a:r>
            <a:r>
              <a:rPr lang="ru-RU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являются книги, </a:t>
            </a:r>
            <a:r>
              <a:rPr lang="ru-RU" sz="3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журналы</a:t>
            </a:r>
            <a:r>
              <a:rPr lang="ru-RU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газеты (печатные, электронные, на микрофишах), а также рукописи, письма и другая корреспонденция.</a:t>
            </a:r>
          </a:p>
        </p:txBody>
      </p:sp>
    </p:spTree>
    <p:extLst>
      <p:ext uri="{BB962C8B-B14F-4D97-AF65-F5344CB8AC3E}">
        <p14:creationId xmlns:p14="http://schemas.microsoft.com/office/powerpoint/2010/main" val="150537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4900" y="1314450"/>
            <a:ext cx="9982200" cy="4857750"/>
          </a:xfrm>
        </p:spPr>
        <p:txBody>
          <a:bodyPr>
            <a:normAutofit lnSpcReduction="10000"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ru-RU" sz="3600" dirty="0" smtClean="0"/>
              <a:t>	С</a:t>
            </a:r>
            <a:r>
              <a:rPr lang="ru-RU" sz="3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тандарт </a:t>
            </a:r>
            <a:r>
              <a:rPr lang="ru-RU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разработан на основе международных стандартных правил библиографического описания ISBD (</a:t>
            </a:r>
            <a:r>
              <a:rPr lang="ru-RU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</a:t>
            </a:r>
            <a:r>
              <a:rPr lang="ru-RU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Standard</a:t>
            </a:r>
            <a:r>
              <a:rPr lang="ru-RU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Bibliographic</a:t>
            </a:r>
            <a:r>
              <a:rPr lang="ru-RU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Description</a:t>
            </a:r>
            <a:r>
              <a:rPr lang="ru-RU" sz="3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ru-RU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Международные правила в </a:t>
            </a:r>
            <a:r>
              <a:rPr lang="ru-RU" sz="3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стандарте </a:t>
            </a:r>
            <a:r>
              <a:rPr lang="ru-RU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адаптированы к отечественной практике библиографирования. </a:t>
            </a:r>
          </a:p>
        </p:txBody>
      </p:sp>
    </p:spTree>
    <p:extLst>
      <p:ext uri="{BB962C8B-B14F-4D97-AF65-F5344CB8AC3E}">
        <p14:creationId xmlns:p14="http://schemas.microsoft.com/office/powerpoint/2010/main" val="663847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 содержания (условно-обязательный элемент)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	</a:t>
            </a:r>
            <a:endParaRPr lang="ru-RU" dirty="0" smtClean="0"/>
          </a:p>
          <a:p>
            <a:pPr marL="0" indent="0">
              <a:buNone/>
            </a:pPr>
            <a:r>
              <a:rPr lang="ru-RU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3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</a:t>
            </a:r>
            <a:r>
              <a:rPr lang="ru-RU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Термин «</a:t>
            </a:r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устная речь</a:t>
            </a:r>
            <a:r>
              <a:rPr lang="ru-RU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используют для ресурса, содержание которого выражено посредством голоса человека (например, аудиокниги, аудиозаписи радиопередач, устных рассказов, постановок и т. п., записанных в аналоговом и цифровом </a:t>
            </a:r>
            <a:r>
              <a:rPr lang="ru-RU" sz="3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форматах</a:t>
            </a:r>
            <a:r>
              <a:rPr lang="ru-RU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759573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 содержания (условно-обязательный элемент)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/>
              <a:t>	</a:t>
            </a:r>
            <a:r>
              <a:rPr lang="ru-RU" sz="4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</a:t>
            </a:r>
            <a:r>
              <a:rPr lang="ru-RU" sz="4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Термин «</a:t>
            </a:r>
            <a:r>
              <a:rPr lang="ru-RU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электронная программа</a:t>
            </a:r>
            <a:r>
              <a:rPr lang="ru-RU" sz="4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используют для ресурса, содержание которого выражено посредством последовательного ряда инструкций, закодированных цифровым способом и предназначенных для обработки и выполнения </a:t>
            </a:r>
            <a:r>
              <a:rPr lang="ru-RU" sz="4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компьютером </a:t>
            </a:r>
            <a:r>
              <a:rPr lang="ru-RU" sz="4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(например, компьютерные операционные системы, прикладное программное обеспечение и т. п.).</a:t>
            </a:r>
          </a:p>
        </p:txBody>
      </p:sp>
    </p:spTree>
    <p:extLst>
      <p:ext uri="{BB962C8B-B14F-4D97-AF65-F5344CB8AC3E}">
        <p14:creationId xmlns:p14="http://schemas.microsoft.com/office/powerpoint/2010/main" val="992893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 содержания (условно-обязательный элемент)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4900" y="1600200"/>
            <a:ext cx="9982200" cy="4743450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	</a:t>
            </a:r>
            <a:r>
              <a:rPr lang="ru-RU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 </a:t>
            </a:r>
            <a:r>
              <a:rPr lang="ru-RU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Термин «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электронные данные</a:t>
            </a:r>
            <a:r>
              <a:rPr lang="ru-RU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используют для ресурса,  содержание которого выражено посредством закодированных цифровым способом данных, которые предназначены для обработки компьютером и обычно не представляются в </a:t>
            </a:r>
            <a:r>
              <a:rPr lang="ru-RU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необработанном </a:t>
            </a:r>
            <a:r>
              <a:rPr lang="ru-RU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виде (например, числовые данные, данные об окружающей среде и т. д., используемые электронными программами для вычисления средних значений, соответствий или для создания моделей).</a:t>
            </a:r>
          </a:p>
          <a:p>
            <a:pPr marL="0" indent="0">
              <a:buNone/>
            </a:pPr>
            <a:r>
              <a:rPr lang="ru-RU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Термин </a:t>
            </a:r>
            <a:r>
              <a:rPr lang="ru-RU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«электронные данные» </a:t>
            </a:r>
            <a:r>
              <a:rPr lang="ru-RU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распространяется </a:t>
            </a:r>
            <a:r>
              <a:rPr lang="ru-RU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закодированные цифровым способом записи музыки, речи, звуков, воспроизводимые компьютером изображения и текст.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59293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 содержания (условно-обязательный элемент)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	</a:t>
            </a:r>
            <a:r>
              <a:rPr lang="ru-RU" sz="3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 </a:t>
            </a:r>
            <a:r>
              <a:rPr lang="ru-RU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ресурса, </a:t>
            </a:r>
            <a:r>
              <a:rPr lang="ru-RU" sz="3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которого не может быть выражено </a:t>
            </a:r>
            <a:r>
              <a:rPr lang="ru-RU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 одним из </a:t>
            </a:r>
            <a:r>
              <a:rPr lang="ru-RU" sz="3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вышеперечисленных </a:t>
            </a:r>
            <a:r>
              <a:rPr lang="ru-RU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терминов, приводят обозначение «</a:t>
            </a:r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другой вид содержания</a:t>
            </a:r>
            <a:r>
              <a:rPr lang="ru-RU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  </a:t>
            </a:r>
          </a:p>
          <a:p>
            <a:pPr marL="0" indent="0">
              <a:buNone/>
            </a:pPr>
            <a:r>
              <a:rPr lang="ru-RU" sz="3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11. </a:t>
            </a:r>
            <a:r>
              <a:rPr lang="ru-RU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ресурса, </a:t>
            </a:r>
            <a:r>
              <a:rPr lang="ru-RU" sz="3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смешанное содержание </a:t>
            </a:r>
            <a:r>
              <a:rPr lang="ru-RU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которого может быть </a:t>
            </a:r>
            <a:r>
              <a:rPr lang="ru-RU" sz="3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выражено </a:t>
            </a:r>
            <a:r>
              <a:rPr lang="ru-RU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тремя терминами или более, приводят обозначение «</a:t>
            </a:r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разные виды </a:t>
            </a:r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содержания</a:t>
            </a:r>
            <a:r>
              <a:rPr lang="ru-RU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marL="0" indent="0">
              <a:buNone/>
            </a:pPr>
            <a:endParaRPr lang="ru-RU" sz="36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9883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 содержания (условно-обязательный элемент)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	</a:t>
            </a:r>
            <a:r>
              <a:rPr lang="ru-RU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ресурс включает </a:t>
            </a:r>
            <a:r>
              <a:rPr lang="ru-RU" sz="3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несколько разных видов содержания, доступных с помощью одного и того же средства доступа </a:t>
            </a:r>
            <a:r>
              <a:rPr lang="ru-RU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(помещенных на одном физическом носителе или воспроизводимых одним и тем же устройством), а также воспринимаемых непосредственно без всяких устройств, то </a:t>
            </a: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 видах содержания </a:t>
            </a: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указывают </a:t>
            </a: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следующим </a:t>
            </a: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правилам</a:t>
            </a:r>
            <a:r>
              <a:rPr lang="ru-RU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76097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 содержания (условно-обязательный элемент)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	</a:t>
            </a:r>
            <a:r>
              <a:rPr lang="ru-RU" sz="3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все </a:t>
            </a:r>
            <a:r>
              <a:rPr lang="ru-RU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виды содержания равнозначные</a:t>
            </a:r>
            <a:r>
              <a:rPr lang="ru-RU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то в описании могут быть приведены </a:t>
            </a:r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виды в алфавитном порядке</a:t>
            </a:r>
            <a:r>
              <a:rPr lang="ru-RU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разделяемые знаком «точка». </a:t>
            </a:r>
          </a:p>
          <a:p>
            <a:pPr marL="0" indent="0">
              <a:buNone/>
            </a:pPr>
            <a:r>
              <a:rPr lang="ru-RU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32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Пример </a:t>
            </a:r>
            <a:r>
              <a:rPr lang="ru-RU" sz="32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 </a:t>
            </a:r>
            <a:endParaRPr lang="ru-RU" sz="3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. </a:t>
            </a:r>
            <a:r>
              <a:rPr lang="ru-RU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Изображение. Текст  </a:t>
            </a:r>
            <a:endParaRPr lang="ru-RU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200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(</a:t>
            </a:r>
            <a:r>
              <a:rPr lang="ru-RU" sz="32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Примером является печатный художественный альбом) </a:t>
            </a:r>
            <a:endParaRPr lang="ru-RU" sz="3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1353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 содержания (условно-обязательный элемент)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	</a:t>
            </a:r>
            <a:r>
              <a:rPr lang="ru-RU" sz="3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</a:t>
            </a:r>
            <a:r>
              <a:rPr lang="ru-RU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один из видов </a:t>
            </a:r>
            <a:r>
              <a:rPr lang="ru-RU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содержания является </a:t>
            </a:r>
            <a:r>
              <a:rPr lang="ru-RU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преобладающим</a:t>
            </a:r>
            <a:r>
              <a:rPr lang="ru-RU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то </a:t>
            </a:r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сначала </a:t>
            </a:r>
            <a:r>
              <a:rPr lang="ru-RU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указывают </a:t>
            </a:r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его форму</a:t>
            </a:r>
            <a:r>
              <a:rPr lang="ru-RU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 затем – менее значимых видов.</a:t>
            </a:r>
          </a:p>
          <a:p>
            <a:pPr marL="0" indent="0">
              <a:buNone/>
            </a:pPr>
            <a:r>
              <a:rPr lang="ru-RU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32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Пример </a:t>
            </a:r>
            <a:r>
              <a:rPr lang="ru-RU" sz="32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endParaRPr lang="ru-RU" sz="3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. </a:t>
            </a:r>
            <a:r>
              <a:rPr lang="ru-RU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Изображение. Движение. Текст</a:t>
            </a:r>
            <a:endParaRPr lang="ru-RU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200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(</a:t>
            </a:r>
            <a:r>
              <a:rPr lang="ru-RU" sz="32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Примером является </a:t>
            </a:r>
            <a:r>
              <a:rPr lang="en-US" sz="32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CD</a:t>
            </a:r>
            <a:r>
              <a:rPr lang="ru-RU" sz="32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2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ROM</a:t>
            </a:r>
            <a:r>
              <a:rPr lang="ru-RU" sz="32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основное содержание</a:t>
            </a:r>
            <a:r>
              <a:rPr lang="ru-RU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которого составляет видеозапись танца, сопровождаемая его </a:t>
            </a:r>
            <a:r>
              <a:rPr lang="ru-RU" sz="3200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кинетографией</a:t>
            </a:r>
            <a:r>
              <a:rPr lang="ru-RU" sz="32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пояснительным текстом)</a:t>
            </a:r>
            <a:r>
              <a:rPr lang="ru-RU" sz="32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8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2556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 содержания (условно-обязательный элемент)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	</a:t>
            </a:r>
            <a:r>
              <a:rPr lang="ru-RU" sz="3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те </a:t>
            </a:r>
            <a:r>
              <a:rPr lang="ru-RU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виды содержания, которые не преобладают</a:t>
            </a:r>
            <a:r>
              <a:rPr lang="ru-RU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рассматриваются как минимальные, случайные или несущественные, то в описании их </a:t>
            </a:r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приводят</a:t>
            </a:r>
            <a:r>
              <a:rPr lang="ru-RU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>
              <a:buNone/>
            </a:pPr>
            <a:r>
              <a:rPr lang="ru-RU" sz="32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Пример </a:t>
            </a:r>
            <a:r>
              <a:rPr lang="ru-RU" sz="32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endParaRPr lang="ru-RU" sz="3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2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3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Текст </a:t>
            </a:r>
            <a:endParaRPr lang="ru-RU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200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(</a:t>
            </a:r>
            <a:r>
              <a:rPr lang="ru-RU" sz="32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Примером является печатная книга с небольшим количеством иллюстраций)</a:t>
            </a:r>
            <a:r>
              <a:rPr lang="ru-RU" sz="32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8220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Характеристика </a:t>
            </a:r>
            <a:r>
              <a:rPr lang="ru-RU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содержания (факультативный элемент)</a:t>
            </a:r>
            <a:endParaRPr lang="ru-RU" sz="36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	</a:t>
            </a:r>
            <a:r>
              <a:rPr lang="ru-RU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Характеристики содержания </a:t>
            </a:r>
            <a:r>
              <a:rPr lang="ru-RU" sz="3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уточняют природу информации</a:t>
            </a:r>
            <a:r>
              <a:rPr lang="ru-RU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или </a:t>
            </a:r>
            <a:r>
              <a:rPr lang="ru-RU" sz="3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</a:t>
            </a:r>
            <a:r>
              <a:rPr lang="ru-RU" sz="3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движения</a:t>
            </a:r>
            <a:r>
              <a:rPr lang="ru-RU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размерность и способ сенсорного восприятия </a:t>
            </a:r>
            <a:r>
              <a:rPr lang="ru-RU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объекта описания. </a:t>
            </a:r>
            <a:endParaRPr lang="ru-RU" sz="36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3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Характеристики </a:t>
            </a:r>
            <a:r>
              <a:rPr lang="ru-RU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содержания, применимые к объекту описания, </a:t>
            </a:r>
            <a:r>
              <a:rPr lang="ru-RU" sz="3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приводят </a:t>
            </a:r>
            <a:r>
              <a:rPr lang="ru-RU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термина вида содержания </a:t>
            </a:r>
            <a:r>
              <a:rPr lang="ru-RU" sz="3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круглых скобках со строчной буквы</a:t>
            </a:r>
            <a:r>
              <a:rPr lang="ru-RU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87360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Характеристика содержания (факультативный элемент)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/>
              <a:t>	</a:t>
            </a:r>
            <a:r>
              <a:rPr lang="ru-RU" sz="3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уточнения определенного вида содержания применяют </a:t>
            </a:r>
            <a:r>
              <a:rPr lang="ru-RU" sz="3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соответствующие </a:t>
            </a:r>
            <a:r>
              <a:rPr lang="ru-RU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необходимом количестве. При использовании нескольких терминов их разделяют предписанным знаком «точка с запятой». </a:t>
            </a:r>
          </a:p>
          <a:p>
            <a:pPr marL="0" indent="0">
              <a:buNone/>
            </a:pPr>
            <a:r>
              <a:rPr lang="ru-RU" sz="32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Примеры</a:t>
            </a:r>
            <a:endParaRPr lang="ru-RU" sz="3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2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3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Изображение (неподвижное ; двухмерное)</a:t>
            </a:r>
            <a:endParaRPr lang="ru-RU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. </a:t>
            </a:r>
            <a:r>
              <a:rPr lang="ru-RU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Изображение (движущееся ; трехмерное)</a:t>
            </a:r>
            <a:endParaRPr lang="ru-RU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. </a:t>
            </a:r>
            <a:r>
              <a:rPr lang="ru-RU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Изображение (исполнительское ; движущееся ; трехмерное)</a:t>
            </a:r>
            <a:endParaRPr lang="ru-RU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3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4263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принципы </a:t>
            </a:r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формирования правил стандарта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81075" y="1485900"/>
            <a:ext cx="9982200" cy="457200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ru-RU" sz="3600" dirty="0" smtClean="0"/>
              <a:t>	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4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Простота </a:t>
            </a:r>
            <a:r>
              <a:rPr lang="ru-RU" sz="4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лаконизм, однозначность понимания, наличие разумных альтернатив. </a:t>
            </a:r>
          </a:p>
        </p:txBody>
      </p:sp>
    </p:spTree>
    <p:extLst>
      <p:ext uri="{BB962C8B-B14F-4D97-AF65-F5344CB8AC3E}">
        <p14:creationId xmlns:p14="http://schemas.microsoft.com/office/powerpoint/2010/main" val="2974443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Характеристика содержания (факультативный элемент)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	</a:t>
            </a:r>
            <a:r>
              <a:rPr lang="ru-RU" sz="3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Термины </a:t>
            </a:r>
            <a:r>
              <a:rPr lang="ru-RU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характеристики содержания приводят в грамматическом согласовании с терминами, обозначающими вид содержания.</a:t>
            </a:r>
          </a:p>
          <a:p>
            <a:pPr marL="0" indent="0">
              <a:buNone/>
            </a:pPr>
            <a:r>
              <a:rPr lang="ru-RU" sz="36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Примеры</a:t>
            </a:r>
            <a:endParaRPr lang="ru-RU" sz="36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6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3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Изображение (картографическое ; неподвижное ; двухмерное ; визуальное)</a:t>
            </a: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. </a:t>
            </a:r>
            <a:r>
              <a:rPr lang="ru-RU" sz="3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Предмет (картографический ; визуальный)</a:t>
            </a: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67155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Характеристика содержания (факультативный элемент)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4900" y="1600199"/>
            <a:ext cx="9982200" cy="488632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	</a:t>
            </a:r>
            <a:r>
              <a:rPr lang="ru-RU" sz="2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уточнения природы информации ресурсов различных видов содержания используют следующие термины: </a:t>
            </a:r>
          </a:p>
          <a:p>
            <a:pPr marL="0" indent="0">
              <a:buNone/>
            </a:pPr>
            <a:r>
              <a:rPr lang="ru-RU" sz="2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а</a:t>
            </a:r>
            <a:r>
              <a:rPr lang="ru-RU" sz="2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знаковый </a:t>
            </a:r>
            <a:r>
              <a:rPr lang="ru-RU" sz="2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для характеристики содержания, представляющего определенную знаковую систему выражения художественного содержания, предназначенного для зрительного восприятия. Применяют при библиографическом описании </a:t>
            </a:r>
            <a:r>
              <a:rPr lang="ru-RU" sz="2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нотных ресурсов</a:t>
            </a:r>
            <a:r>
              <a:rPr lang="ru-RU" sz="2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 также ресурсов, </a:t>
            </a:r>
            <a:r>
              <a:rPr lang="ru-RU" sz="2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содержащих знаковую запись танцевальных, сценических движений, хореографических действий</a:t>
            </a:r>
            <a:r>
              <a:rPr lang="ru-RU" sz="2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26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Примеры</a:t>
            </a:r>
            <a:endParaRPr lang="ru-RU" sz="26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6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Музыка (знаковая)</a:t>
            </a:r>
            <a:endParaRPr lang="ru-RU" sz="2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. </a:t>
            </a:r>
            <a:r>
              <a:rPr lang="ru-RU" sz="2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Движение (знаковое)</a:t>
            </a:r>
            <a:endParaRPr lang="ru-RU" sz="2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1970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Характеристика содержания (факультативный элемент)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	</a:t>
            </a:r>
            <a:r>
              <a:rPr lang="ru-RU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исполнительский</a:t>
            </a:r>
            <a:r>
              <a:rPr lang="ru-RU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для характеристики содержания, выраженного в слышимой или видимой форме в определенное время и записанного в ресурсе. Применяют при библиографическом описании ресурсов, содержащих</a:t>
            </a:r>
            <a:r>
              <a:rPr lang="ru-RU" sz="28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записанное исполнение музыки (в том числе компьютерной), литературно-художественных произведений или сценических действий.</a:t>
            </a:r>
          </a:p>
          <a:p>
            <a:pPr marL="0" indent="0">
              <a:buNone/>
            </a:pPr>
            <a:r>
              <a:rPr lang="ru-RU" sz="28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Примеры</a:t>
            </a:r>
            <a:endParaRPr lang="ru-RU" sz="28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8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Музыка (исполнительская)</a:t>
            </a: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</a:t>
            </a:r>
            <a:r>
              <a:rPr 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– Устная речь (исполнительская)</a:t>
            </a: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. </a:t>
            </a:r>
            <a:r>
              <a:rPr 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Изображение (исполнительское)</a:t>
            </a: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6007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375" y="76200"/>
            <a:ext cx="9980682" cy="1096962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Характеристика содержания (факультативный элемент)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	</a:t>
            </a:r>
            <a:r>
              <a:rPr lang="ru-RU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картографический</a:t>
            </a:r>
            <a:r>
              <a:rPr lang="ru-RU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для характеристики содержания, представляющего всю поверхность или часть поверхности Земли, другого небесного тела и т. д. в любом масштабе. Применяют при библиографическом описании картографических ресурсов: карт, атласов, глобусов, моделей рельефа и т. п.</a:t>
            </a:r>
          </a:p>
          <a:p>
            <a:pPr marL="0" indent="0">
              <a:buNone/>
            </a:pPr>
            <a:r>
              <a:rPr lang="ru-RU" sz="28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Примеры</a:t>
            </a:r>
            <a:endParaRPr lang="ru-RU" sz="28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8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Изображение (картографическое)</a:t>
            </a: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. </a:t>
            </a:r>
            <a:r>
              <a:rPr 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Изображение (картографическое). Текст</a:t>
            </a: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. </a:t>
            </a:r>
            <a:r>
              <a:rPr 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Предмет (картографический)</a:t>
            </a: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8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4499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Характеристика содержания (факультативный элемент)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	</a:t>
            </a:r>
            <a:r>
              <a:rPr lang="ru-RU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уточнения способа </a:t>
            </a:r>
            <a:r>
              <a:rPr lang="ru-RU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сенсорного </a:t>
            </a:r>
            <a:r>
              <a:rPr lang="ru-RU" sz="2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восприятия </a:t>
            </a:r>
            <a:r>
              <a:rPr lang="ru-RU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 </a:t>
            </a:r>
            <a:r>
              <a:rPr lang="x-none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е.</a:t>
            </a:r>
            <a:r>
              <a:rPr lang="x-none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x-none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указания органов чувств человека для восприятия содержания </a:t>
            </a:r>
            <a:r>
              <a:rPr lang="x-none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ресурса</a:t>
            </a:r>
            <a:r>
              <a:rPr lang="ru-RU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2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ресурсов различных видов содержания используют следующие термины: </a:t>
            </a:r>
          </a:p>
          <a:p>
            <a:pPr marL="0" indent="0">
              <a:buNone/>
            </a:pPr>
            <a:r>
              <a:rPr lang="ru-RU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а</a:t>
            </a:r>
            <a:r>
              <a:rPr lang="ru-RU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визуальный</a:t>
            </a:r>
            <a:r>
              <a:rPr lang="ru-RU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для характеристики содержания, предназначенного для восприятия с помощью органов зрения.</a:t>
            </a:r>
          </a:p>
          <a:p>
            <a:pPr marL="0" indent="0">
              <a:buNone/>
            </a:pPr>
            <a:r>
              <a:rPr lang="ru-RU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8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Примеры</a:t>
            </a:r>
            <a:endParaRPr lang="ru-RU" sz="28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8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Движение (исполнительское ; визуальное)</a:t>
            </a: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. </a:t>
            </a:r>
            <a:r>
              <a:rPr 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Музыка (знаковая ; визуальная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2800" baseline="30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4296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Характеристика содержания (факультативный элемент)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 smtClean="0"/>
              <a:t>	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вкусовой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для характеристики содержания, предназначенного для восприятия с помощью органов вкуса.</a:t>
            </a:r>
          </a:p>
          <a:p>
            <a:pPr marL="0" indent="0">
              <a:buNone/>
            </a:pP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Пример </a:t>
            </a:r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3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Предмет (вкусовой</a:t>
            </a:r>
            <a:r>
              <a:rPr lang="ru-RU" sz="3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buNone/>
            </a:pPr>
            <a:r>
              <a:rPr lang="ru-RU" sz="3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3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слуховой</a:t>
            </a:r>
            <a:r>
              <a:rPr lang="ru-RU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для характеристики содержания, предназначенного для восприятия с помощью органов слуха.</a:t>
            </a:r>
          </a:p>
          <a:p>
            <a:pPr marL="0" indent="0">
              <a:buNone/>
            </a:pPr>
            <a:r>
              <a:rPr lang="ru-RU" sz="36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Пример </a:t>
            </a:r>
            <a:r>
              <a:rPr lang="ru-RU" sz="36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endParaRPr lang="ru-RU" sz="36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6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3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Предмет (слуховой) </a:t>
            </a: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3600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3942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Характеристика содержания (факультативный элемент)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	</a:t>
            </a:r>
            <a:r>
              <a:rPr lang="ru-RU" sz="3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тактильный</a:t>
            </a:r>
            <a:r>
              <a:rPr lang="ru-RU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для характеристики содержания, предназначенного для восприятия с помощью органов осязания.</a:t>
            </a:r>
          </a:p>
          <a:p>
            <a:pPr marL="0" indent="0">
              <a:buNone/>
            </a:pPr>
            <a:r>
              <a:rPr lang="ru-RU" sz="32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Примеры</a:t>
            </a:r>
            <a:endParaRPr lang="ru-RU" sz="3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2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3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Изображение (картографическое ; неподвижное ; двухмерное ; тактильное)</a:t>
            </a:r>
            <a:endParaRPr lang="ru-RU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. </a:t>
            </a:r>
            <a:r>
              <a:rPr lang="ru-RU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Текст (тактильный)</a:t>
            </a:r>
            <a:endParaRPr lang="ru-RU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. </a:t>
            </a:r>
            <a:r>
              <a:rPr lang="ru-RU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Музыка (знаковая ; тактильная</a:t>
            </a:r>
            <a:r>
              <a:rPr lang="ru-RU" sz="3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8923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Характеристика содержания (факультативный элемент)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	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указания наличия или отсутствия движения в ресурсе с видом содержания «Изображение» используют следующие термины: 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движущееся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для изображения, воспринимаемого в движении, посредством быстрой смены изображений.</a:t>
            </a: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Изображение (движущееся)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б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неподвижное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для изображения, воспринимаемого как статичное.</a:t>
            </a:r>
          </a:p>
          <a:p>
            <a:pPr marL="0" indent="0">
              <a:buNone/>
            </a:pP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Пример 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Изображение (неподвижное)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9547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Характеристика содержания (факультативный элемент)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4900" y="1600200"/>
            <a:ext cx="9982200" cy="48387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tx2"/>
                </a:solidFill>
              </a:rPr>
              <a:t>	</a:t>
            </a:r>
            <a:r>
              <a:rPr lang="ru-RU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указания </a:t>
            </a:r>
            <a:r>
              <a:rPr lang="ru-RU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размерности (количества пространственных измерений) </a:t>
            </a:r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ресурсе с видом содержания «Изображение» используют следующие термины: 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а</a:t>
            </a:r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двухмерное </a:t>
            </a:r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для изображения, воспринимаемого в двух измерениях.</a:t>
            </a:r>
          </a:p>
          <a:p>
            <a:pPr marL="0" indent="0">
              <a:buNone/>
            </a:pPr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  </a:t>
            </a:r>
            <a:endParaRPr lang="ru-RU" sz="2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Изображение (картографическое ; неподвижное ; двухмерное)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б</a:t>
            </a:r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трехмерное</a:t>
            </a:r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для изображения, воспринимаемого в трех измерениях</a:t>
            </a:r>
            <a:r>
              <a:rPr lang="ru-RU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Пример  </a:t>
            </a:r>
            <a:endParaRPr lang="ru-RU" sz="2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Изображение (движущееся ; трехмерное)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9328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Средство доступа (условно-обязательный элемент)</a:t>
            </a:r>
            <a:endParaRPr lang="ru-RU" sz="32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6800" y="2152650"/>
            <a:ext cx="9982200" cy="44957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	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Средство доступа характеризует возможности хранения, использования или передачи содержания ресурса как с помощью специализированных устройств (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аппаратов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так и без них. 	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973143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3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 </a:t>
            </a:r>
            <a:r>
              <a:rPr lang="ru-RU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устанавливает общие требования и правила составления библиографического описания ресурса, его части или группы ресурсов: набор областей и элементов библиографического описания, последовательность их расположения, наполнение и способ представления элементов, применение предписанной пунктуации и сокращений.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12606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Средство доступа (условно-обязательный элемент)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4900" y="1371601"/>
            <a:ext cx="9982200" cy="5381624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 smtClean="0"/>
              <a:t>	</a:t>
            </a:r>
            <a:r>
              <a:rPr lang="ru-RU" sz="2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обозначения средства доступа используют следующие термины:</a:t>
            </a:r>
          </a:p>
          <a:p>
            <a:pPr marL="0" indent="0">
              <a:buNone/>
            </a:pPr>
            <a:r>
              <a:rPr lang="ru-RU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аудио;</a:t>
            </a:r>
          </a:p>
          <a:p>
            <a:pPr marL="0" indent="0">
              <a:buNone/>
            </a:pPr>
            <a:r>
              <a:rPr lang="ru-RU" sz="2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- видео; </a:t>
            </a:r>
          </a:p>
          <a:p>
            <a:pPr marL="0" indent="0">
              <a:buNone/>
            </a:pPr>
            <a:r>
              <a:rPr lang="ru-RU" sz="2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- микроскопическое;</a:t>
            </a:r>
          </a:p>
          <a:p>
            <a:pPr marL="0" indent="0">
              <a:buNone/>
            </a:pPr>
            <a:r>
              <a:rPr lang="ru-RU" sz="2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- микроформа;</a:t>
            </a:r>
          </a:p>
          <a:p>
            <a:pPr marL="0" indent="0">
              <a:buNone/>
            </a:pPr>
            <a:r>
              <a:rPr lang="ru-RU" sz="2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- непосредственное;</a:t>
            </a:r>
          </a:p>
          <a:p>
            <a:pPr marL="0" indent="0">
              <a:buNone/>
            </a:pPr>
            <a:r>
              <a:rPr lang="ru-RU" sz="2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- проекционное;</a:t>
            </a:r>
          </a:p>
          <a:p>
            <a:pPr marL="0" indent="0">
              <a:buNone/>
            </a:pPr>
            <a:r>
              <a:rPr lang="ru-RU" sz="2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- стереографическое;</a:t>
            </a:r>
          </a:p>
          <a:p>
            <a:pPr marL="0" indent="0">
              <a:buNone/>
            </a:pPr>
            <a:r>
              <a:rPr lang="ru-RU" sz="2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- электронное.</a:t>
            </a:r>
          </a:p>
          <a:p>
            <a:pPr marL="0" indent="0">
              <a:buNone/>
            </a:pPr>
            <a:r>
              <a:rPr lang="ru-RU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Соответствующий термин приводят после вида содержания (или его характеристики) со строчной буквы, ему предшествует предписанный знак «двоеточие».</a:t>
            </a:r>
            <a:endParaRPr lang="ru-RU" sz="2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6124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Средство доступа (условно-обязательный элемент)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	</a:t>
            </a:r>
            <a:r>
              <a:rPr lang="ru-RU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Термин </a:t>
            </a:r>
            <a:r>
              <a:rPr lang="ru-RU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аудио</a:t>
            </a:r>
            <a:r>
              <a:rPr lang="ru-RU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используют для ресурсов, содержание которых доступно с помощью </a:t>
            </a:r>
            <a:r>
              <a:rPr lang="ru-RU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звукопроигрывающих</a:t>
            </a:r>
            <a:r>
              <a:rPr lang="ru-RU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устройств.</a:t>
            </a:r>
          </a:p>
          <a:p>
            <a:pPr marL="0" indent="0">
              <a:buNone/>
            </a:pPr>
            <a:r>
              <a:rPr lang="ru-RU" sz="28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Пример </a:t>
            </a:r>
            <a:endParaRPr lang="ru-RU" sz="28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8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Текст (слуховой) : аудио</a:t>
            </a: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Термин «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видео</a:t>
            </a:r>
            <a:r>
              <a:rPr lang="ru-RU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используют для ресурсов, содержание которых доступно с помощью </a:t>
            </a:r>
            <a:r>
              <a:rPr lang="ru-RU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видеопроигрывающих</a:t>
            </a:r>
            <a:r>
              <a:rPr lang="ru-RU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устройств</a:t>
            </a:r>
            <a:r>
              <a:rPr lang="ru-RU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indent="0">
              <a:buNone/>
            </a:pPr>
            <a:r>
              <a:rPr lang="ru-RU" sz="28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Пример  </a:t>
            </a:r>
            <a:endParaRPr lang="ru-RU" sz="28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8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Музыка (исполнительская) : видео</a:t>
            </a: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8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2454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Средство доступа (условно-обязательный элемент)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4900" y="1600199"/>
            <a:ext cx="9982200" cy="47910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	</a:t>
            </a:r>
            <a:r>
              <a:rPr lang="ru-RU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Термин </a:t>
            </a:r>
            <a:r>
              <a:rPr lang="ru-RU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микроскопическое</a:t>
            </a:r>
            <a:r>
              <a:rPr lang="ru-RU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используют для ресурсов, содержание которых доступно с помощью микроскопа.</a:t>
            </a:r>
          </a:p>
          <a:p>
            <a:pPr marL="0" indent="0">
              <a:buNone/>
            </a:pPr>
            <a:r>
              <a:rPr lang="ru-RU" sz="28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Пример </a:t>
            </a:r>
            <a:endParaRPr lang="ru-RU" sz="28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8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Текст (визуальный) : микроскопический</a:t>
            </a: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Термин </a:t>
            </a:r>
            <a:r>
              <a:rPr lang="ru-RU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микроформа</a:t>
            </a:r>
            <a:r>
              <a:rPr lang="ru-RU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используют для ресурсов, содержание которых доступно с помощью устройств для чтения микрофильмов и микрофиш.</a:t>
            </a:r>
          </a:p>
          <a:p>
            <a:pPr marL="0" indent="0">
              <a:buNone/>
            </a:pPr>
            <a:r>
              <a:rPr lang="ru-RU" sz="28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Пример  </a:t>
            </a:r>
            <a:endParaRPr lang="ru-RU" sz="28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8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Движение (знаковое) : микроформа</a:t>
            </a: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03559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Средство доступа (условно-обязательный элемент)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4900" y="1600200"/>
            <a:ext cx="9982200" cy="478155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	</a:t>
            </a:r>
            <a:r>
              <a:rPr lang="ru-RU" dirty="0" smtClean="0"/>
              <a:t>5. </a:t>
            </a:r>
            <a:r>
              <a:rPr lang="ru-RU" sz="24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Термин </a:t>
            </a:r>
            <a:r>
              <a:rPr lang="ru-RU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непосредственное</a:t>
            </a:r>
            <a:r>
              <a:rPr lang="ru-RU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используют для ресурсов, содержание которых доступно для использования или восприятия без специализированного устройства непосредственно органами чувств человека.</a:t>
            </a:r>
          </a:p>
          <a:p>
            <a:pPr marL="0" indent="0">
              <a:buNone/>
            </a:pPr>
            <a:r>
              <a:rPr lang="ru-RU" sz="2400" b="1" i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Пример </a:t>
            </a:r>
            <a:endParaRPr lang="ru-RU" sz="24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b="1" i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Текст (визуальный) : непосредственный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Термин </a:t>
            </a:r>
            <a:r>
              <a:rPr lang="ru-RU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проекционное</a:t>
            </a:r>
            <a:r>
              <a:rPr lang="ru-RU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используют для ресурсов, содержание которых доступно с помощью проекционного оборудования (кино-, диапроектора или проекционного аппарата).</a:t>
            </a:r>
          </a:p>
          <a:p>
            <a:pPr marL="0" indent="0">
              <a:buNone/>
            </a:pPr>
            <a:r>
              <a:rPr lang="ru-RU" sz="2400" b="1" i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Пример </a:t>
            </a:r>
            <a:endParaRPr lang="ru-RU" sz="24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b="1" i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Изображение (неподвижное, двухмерное, визуальное) : 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проекционное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0873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Средство доступа (условно-обязательный элемент)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4900" y="1600199"/>
            <a:ext cx="9982200" cy="4943475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/>
              <a:t>	</a:t>
            </a:r>
            <a:r>
              <a:rPr lang="ru-RU" dirty="0" smtClean="0"/>
              <a:t>7. </a:t>
            </a:r>
            <a:r>
              <a:rPr lang="ru-RU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Термин </a:t>
            </a:r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стереографическое</a:t>
            </a:r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используют для ресурсов, содержание которых (парное неподвижное изображение) доступно с помощью стереоскопа или стереографического аппарата для получения эффекта </a:t>
            </a:r>
            <a:r>
              <a:rPr lang="ru-RU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трехмерности</a:t>
            </a:r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24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Пример </a:t>
            </a:r>
            <a:endParaRPr lang="ru-RU" sz="2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Изображение (неподвижное, трехмерное, визуальное) : стереографическое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Термин </a:t>
            </a:r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электронное</a:t>
            </a:r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используют для ресурсов, содержание которых доступно с помощью компьютера.</a:t>
            </a:r>
          </a:p>
          <a:p>
            <a:pPr marL="0" indent="0">
              <a:buNone/>
            </a:pPr>
            <a:r>
              <a:rPr lang="ru-RU" sz="24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Примеры</a:t>
            </a:r>
            <a:endParaRPr lang="ru-RU" sz="24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– Текст (визуальный) : электронный</a:t>
            </a:r>
            <a:endParaRPr lang="ru-RU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. 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Электронная программа : электронная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42531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Средство доступа (условно-обязательный элемент)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	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ресурса, средство доступа к которому возможность обозначить вышеназванными терминами отсутствует, приводят обозначение «</a:t>
            </a:r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другое средство доступа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marL="0" indent="0">
              <a:buNone/>
            </a:pPr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Пример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3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Изображение (неподвижное, трехмерное) : другое средство доступа</a:t>
            </a:r>
            <a:endParaRPr lang="ru-RU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7098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Средство доступа (условно-обязательный элемент)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Если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ресурса возможно с помощью различных средств доступа, то сведения о средствах доступа указывают по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следующим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правилам.</a:t>
            </a:r>
          </a:p>
          <a:p>
            <a:pPr marL="0" indent="0">
              <a:buNone/>
            </a:pP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2893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Средство доступа (условно-обязательный элемент)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	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все средства доступа равнозначны, то в описании может быть приведен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вид содержания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 соответствующим термином средства доступа с предшествующим предписанным знаком </a:t>
            </a:r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«плюс» (+)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Сведения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приводят в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алфавитном порядке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0034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Средство доступа (условно-обязательный элемент)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	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Примеры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Изображение (движущееся ; двухмерное) : видео + Текст (визуальный) : непосредственный</a:t>
            </a: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(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Примером является комбинированное издание, включающее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DVD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ROM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печатную книгу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Текст (визуальный) : непосредственный + Текст (визуальный) : электронный</a:t>
            </a: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(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Примером является комбинированное издание, одна </a:t>
            </a: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часть 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содержания, которого помещена в печатной книге, а другая – на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CD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ROM</a:t>
            </a: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4288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Средство доступа (условно-обязательный элемент)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	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для ресурса, использование которого возможно с помощью различных средств доступа, одно из средств является преобладающим, то сначала указывают термин преобладающего средства, а затем менее значимого.</a:t>
            </a:r>
          </a:p>
          <a:p>
            <a:pPr marL="0" indent="0">
              <a:buNone/>
            </a:pP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Пример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Текст (визуальный) : электронный : непосредственный</a:t>
            </a: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800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8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Примером является комбинированное издание, включающее CD-ROM, на котором содержатся основное произведение и брошюра с инструктивными материалами)</a:t>
            </a:r>
            <a:r>
              <a:rPr lang="ru-RU" sz="28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10965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4900" y="1323975"/>
            <a:ext cx="9982200" cy="52768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3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 </a:t>
            </a:r>
            <a:r>
              <a:rPr lang="ru-RU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распространяется на выходные формы библиографического описания традиционной и машиночитаемой каталогизации, которое составляется центрами государственной библиографии, библиотеками, органами научно-технической информации, издателями, другими </a:t>
            </a:r>
            <a:r>
              <a:rPr lang="ru-RU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библиографирующими</a:t>
            </a:r>
            <a:r>
              <a:rPr lang="ru-RU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организациями независимо от ведомственной принадлежности и юридического статуса.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01018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375" y="123825"/>
            <a:ext cx="9980682" cy="1096962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Средство доступа (условно-обязательный элемент)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	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средства доступа, которые не преобладают, рассматриваются как несущественные или случайные, то в описании их не приводят. </a:t>
            </a:r>
          </a:p>
          <a:p>
            <a:pPr marL="0" indent="0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 </a:t>
            </a: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</a:t>
            </a:r>
            <a:r>
              <a:rPr 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– Устная речь (исполнительская) : аудио</a:t>
            </a: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(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Примером является звуковой диск с приложением двух страниц текста, поэтому не приведено средство доступа «непосредственное»)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1599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Средство доступа (условно-обязательный элемент)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	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ресурсов со смешанными средствами доступа может быть применен термин </a:t>
            </a:r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«разные средства доступа»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(например, если в ресурсе более трех средств доступа). </a:t>
            </a:r>
          </a:p>
          <a:p>
            <a:pPr marL="0" indent="0">
              <a:buNone/>
            </a:pPr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Пример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3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Разные виды содержания : разные средства доступа</a:t>
            </a:r>
            <a:endParaRPr lang="ru-RU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3249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Примеры библиографических записей </a:t>
            </a:r>
            <a:endParaRPr lang="ru-RU" sz="32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4900" y="1600199"/>
            <a:ext cx="9982200" cy="5038725"/>
          </a:xfrm>
          <a:ln>
            <a:solidFill>
              <a:srgbClr val="FFFF00"/>
            </a:solidFill>
          </a:ln>
        </p:spPr>
        <p:txBody>
          <a:bodyPr>
            <a:normAutofit fontScale="92500" lnSpcReduction="20000"/>
          </a:bodyPr>
          <a:lstStyle/>
          <a:p>
            <a:pPr marL="0" indent="0" algn="ctr">
              <a:lnSpc>
                <a:spcPct val="100000"/>
              </a:lnSpc>
              <a:spcAft>
                <a:spcPts val="0"/>
              </a:spcAft>
              <a:buNone/>
            </a:pPr>
            <a:r>
              <a:rPr lang="ru-RU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Одночастные 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монографические </a:t>
            </a:r>
            <a:r>
              <a:rPr lang="ru-RU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ресурсы</a:t>
            </a:r>
            <a:endParaRPr lang="ru-RU" sz="28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0000"/>
              </a:lnSpc>
              <a:spcAft>
                <a:spcPts val="0"/>
              </a:spcAft>
              <a:buNone/>
            </a:pPr>
            <a:r>
              <a:rPr lang="ru-RU" sz="28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Книжные издания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ru-RU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Колтухова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И. М.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Классика и современная литература: почитаем и подумаем вместе : учебно-методическое пособие : [по направлениям подготовки 45.03.01 «Филология» (русский язык и литература), «Перевод и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переводоведение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(славянские языки), квалификации «бакалавр», 45.04.01 «Филология», квалификация «магистр»] / И. М.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Колтухова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; Министерство образования и науки Российской Федерации, Крымский федеральный университет им. В. И. Вернадского, Таврическая академия, Факультет славянской филологии и журналистики, Кафедра методики преподавания филологических дисциплин. – Симферополь :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Ариал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2017. – 151 с. : ил. ; 21 см. –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Библиогр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.: с. 149–151. – 100 экз. – ISBN 978-5-906962-43-0. –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Текст : непосредственный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lnSpc>
                <a:spcPct val="100000"/>
              </a:lnSpc>
              <a:spcAft>
                <a:spcPts val="0"/>
              </a:spcAft>
              <a:buNone/>
            </a:pP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3922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Примеры библиографических записей 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	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Игнатьев, С. В.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Принципы экономико-фи­нан­со­вой деятельности нефтегазовых компаний : учебное пособие / </a:t>
            </a:r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 В. Игнатьев, И. А. Мешков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; Московский государственный институт международных отношений (университет) Министерства иностранных дел Российской Федерации, Международный институт энергетической политики и дипломатии, Кафедра глобальной энергетической политики и энергетической безопасности. – Москва : МГИМО (университет), 2017. – 144, [1] с. : ил. ; 29 см. –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Библиогр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.: с. 131–133. – 110 экз. – ISBN 978-5-9228-1632-8. – </a:t>
            </a:r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Текст : непосредственный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2796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Примеры библиографических записей 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	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Управленческий учет и контроль строительных материалов и конструкций : монография / </a:t>
            </a:r>
            <a:r>
              <a:rPr lang="ru-RU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В. В. </a:t>
            </a:r>
            <a:r>
              <a:rPr lang="ru-RU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Говдя</a:t>
            </a:r>
            <a:r>
              <a:rPr lang="ru-RU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Ж. В. </a:t>
            </a:r>
            <a:r>
              <a:rPr lang="ru-RU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Дегальцева</a:t>
            </a:r>
            <a:r>
              <a:rPr lang="ru-RU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С. В. </a:t>
            </a:r>
            <a:r>
              <a:rPr lang="ru-RU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Чужинов</a:t>
            </a:r>
            <a:r>
              <a:rPr lang="ru-RU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С. А. </a:t>
            </a:r>
            <a:r>
              <a:rPr lang="ru-RU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Шулепина</a:t>
            </a:r>
            <a:r>
              <a:rPr lang="ru-RU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под общей редакцией В. В.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Говдя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; Министерство сельского хозяйства Российской Федерации, Кубанский государственный аграрный университет им. И. Т. Трубилина. – Краснодар :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КубГАУ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2017. – 149 с. : ил. ; 20 см. – Авт. указаны на обороте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тит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л. –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Библиогр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.: с. 139–149. – 500 экз. – ISBN 978-5-9500276-6-6. – </a:t>
            </a:r>
            <a:r>
              <a:rPr lang="ru-RU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Текст : непосредственный.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7375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Примеры библиографических записей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	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Профессиональный союз работников народного образования и науки Российской Федерации.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Устав Профессионального союза работников народного образования и науки Российской Федерации : утвержден учредительным I съездом Профсоюза 27 сентября 1990 г. </a:t>
            </a:r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изменения и дополнения внесены II съездом Профсоюза 4 апреля 1995 года, III съездом Профсоюза 5 апреля 2000 года, V съездом Профсоюза 5 апреля 2005 года, VI съездом Профсоюза 31 марта 2010 года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Москва : [б. и.], 2010. – 48, [1] с. : факс. ; 21 см. – (Серия: Материалы Центрального совета Профсоюза / Профсоюз работников народного образования и науки Российской Федерации). – </a:t>
            </a:r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Текст : непосредственный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8947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Примеры библиографических записей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	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Основы системного анализа и управления : учебник / О. В. Афанасьева, А. А. </a:t>
            </a:r>
            <a:r>
              <a:rPr lang="ru-RU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Клавдиев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С. В. Колесниченко, Д. А. Первухин</a:t>
            </a: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Министерство образования и науки Российской Федерации, Санкт-Петербургский горный университет. – Санкт-Петербург : СПбГУ, 2017. – 1 CD-ROM. – Систем. требования: ПК с частотой ЦП от 800 МГц и выше ; </a:t>
            </a:r>
            <a:r>
              <a:rPr lang="ru-RU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Windows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ХР и выше ; дисковод CD-ROM. – </a:t>
            </a:r>
            <a:r>
              <a:rPr lang="ru-RU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Загл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с титул. экрана. – </a:t>
            </a:r>
            <a:r>
              <a:rPr lang="ru-RU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Текст : электронный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4483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Примеры библиографических записей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	</a:t>
            </a: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Аврамова, Е. В.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Публичная библиотека в системе непрерывного библиотечно-информационного образования : специальность 05.25.03 «Библиотековедение, </a:t>
            </a:r>
            <a:r>
              <a:rPr lang="ru-RU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библиографоведение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книговедение» : диссертация на соискание ученой степени кандидата педагогических наук / Аврамова Елена Викторовна ; Санкт-Петербургский государственный институт культуры. – Санкт-Петербург, 2017. – 361 с. – </a:t>
            </a:r>
            <a:r>
              <a:rPr lang="ru-RU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Библиогр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.: с. 296–335. – </a:t>
            </a:r>
            <a:r>
              <a:rPr lang="ru-RU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Текст : непосредственный.</a:t>
            </a:r>
          </a:p>
          <a:p>
            <a:pPr marL="0" indent="0">
              <a:buNone/>
            </a:pP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6971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Примеры библиографических записей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 smtClean="0"/>
              <a:t>	</a:t>
            </a:r>
            <a:r>
              <a:rPr lang="ru-RU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Газета</a:t>
            </a:r>
          </a:p>
          <a:p>
            <a:pPr marL="0" indent="0">
              <a:buNone/>
            </a:pP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Беспартийная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газета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: костромская областная общественно-политическая газета / учредитель ЗАО «Эдельвейс». – 2014, янв. –    . – Кострома, 2014 –    . – 4 полосы. –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Еженед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– </a:t>
            </a:r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Текст : непосредственный.</a:t>
            </a:r>
          </a:p>
          <a:p>
            <a:pPr marL="0" indent="0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2014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№ 1–52. – 50 000 экз. ; 2015, № 1 (53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)–52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(104). – 60 000 экз. ; 2016, № 1 (105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)–52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(156). – 50 000 экз.</a:t>
            </a:r>
          </a:p>
          <a:p>
            <a:pPr marL="0" indent="0" algn="just">
              <a:buNone/>
            </a:pPr>
            <a:endParaRPr lang="ru-RU" sz="28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4245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Примеры библиографических записей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 smtClean="0"/>
              <a:t>	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Журнал</a:t>
            </a:r>
          </a:p>
          <a:p>
            <a:pPr marL="0" indent="0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Агротехника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энергообеспечение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: научно-практический журнал / Орлов­ский государственный аграрный университет, Факультет агротехники и энерго­обеспечения ; учредитель и издатель Орловский государственный аг­рарный университет. – 2014 –    . – Орел, 2014 –    . – 69–183 с. –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Ежекв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– 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ISSN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2410-5031.  – </a:t>
            </a:r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Текст : непосредственный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2014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№ 1–4. – 100 экз. ; 2015, № 1 (5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)–4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(8). – 105 экз. ; 2016, № 1 (9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)–4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(12). – 115 экз.</a:t>
            </a:r>
          </a:p>
          <a:p>
            <a:pPr marL="0" indent="0" algn="just">
              <a:buNone/>
            </a:pP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4453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Научная литература 16 х 9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_9411662_TF03431380" id="{C5372053-071F-4A30-B713-CAC0FBBF8602}" vid="{47BF81C2-3D26-44B6-92D3-BB3940A76306}"/>
    </a:ext>
  </a:extLst>
</a:theme>
</file>

<file path=ppt/theme/theme2.xml><?xml version="1.0" encoding="utf-8"?>
<a:theme xmlns:a="http://schemas.openxmlformats.org/drawingml/2006/main" name="Тема Offic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Description xmlns="4873beb7-5857-4685-be1f-d57550cc96cc" xsi:nil="true"/>
    <AssetExpire xmlns="4873beb7-5857-4685-be1f-d57550cc96cc">2029-01-01T08:00:00+00:00</AssetExpire>
    <CampaignTagsTaxHTField0 xmlns="4873beb7-5857-4685-be1f-d57550cc96cc">
      <Terms xmlns="http://schemas.microsoft.com/office/infopath/2007/PartnerControls"/>
    </CampaignTagsTaxHTField0>
    <IntlLangReviewDate xmlns="4873beb7-5857-4685-be1f-d57550cc96cc" xsi:nil="true"/>
    <TPFriendlyName xmlns="4873beb7-5857-4685-be1f-d57550cc96cc" xsi:nil="true"/>
    <IntlLangReview xmlns="4873beb7-5857-4685-be1f-d57550cc96cc">false</IntlLangReview>
    <LocLastLocAttemptVersionLookup xmlns="4873beb7-5857-4685-be1f-d57550cc96cc">855024</LocLastLocAttemptVersionLookup>
    <PolicheckWords xmlns="4873beb7-5857-4685-be1f-d57550cc96cc" xsi:nil="true"/>
    <SubmitterId xmlns="4873beb7-5857-4685-be1f-d57550cc96cc" xsi:nil="true"/>
    <AcquiredFrom xmlns="4873beb7-5857-4685-be1f-d57550cc96cc">Internal MS</AcquiredFrom>
    <EditorialStatus xmlns="4873beb7-5857-4685-be1f-d57550cc96cc">Complete</EditorialStatus>
    <Markets xmlns="4873beb7-5857-4685-be1f-d57550cc96cc"/>
    <OriginAsset xmlns="4873beb7-5857-4685-be1f-d57550cc96cc" xsi:nil="true"/>
    <AssetStart xmlns="4873beb7-5857-4685-be1f-d57550cc96cc">2012-08-31T08:50:00+00:00</AssetStart>
    <FriendlyTitle xmlns="4873beb7-5857-4685-be1f-d57550cc96cc" xsi:nil="true"/>
    <MarketSpecific xmlns="4873beb7-5857-4685-be1f-d57550cc96cc">false</MarketSpecific>
    <TPNamespace xmlns="4873beb7-5857-4685-be1f-d57550cc96cc" xsi:nil="true"/>
    <PublishStatusLookup xmlns="4873beb7-5857-4685-be1f-d57550cc96cc">
      <Value>1616423</Value>
    </PublishStatusLookup>
    <APAuthor xmlns="4873beb7-5857-4685-be1f-d57550cc96cc">
      <UserInfo>
        <DisplayName>REDMOND\kristaa</DisplayName>
        <AccountId>136</AccountId>
        <AccountType/>
      </UserInfo>
    </APAuthor>
    <TPCommandLine xmlns="4873beb7-5857-4685-be1f-d57550cc96cc" xsi:nil="true"/>
    <IntlLangReviewer xmlns="4873beb7-5857-4685-be1f-d57550cc96cc" xsi:nil="true"/>
    <OpenTemplate xmlns="4873beb7-5857-4685-be1f-d57550cc96cc">true</OpenTemplate>
    <CSXSubmissionDate xmlns="4873beb7-5857-4685-be1f-d57550cc96cc" xsi:nil="true"/>
    <TaxCatchAll xmlns="4873beb7-5857-4685-be1f-d57550cc96cc"/>
    <Manager xmlns="4873beb7-5857-4685-be1f-d57550cc96cc" xsi:nil="true"/>
    <NumericId xmlns="4873beb7-5857-4685-be1f-d57550cc96cc" xsi:nil="true"/>
    <ParentAssetId xmlns="4873beb7-5857-4685-be1f-d57550cc96cc" xsi:nil="true"/>
    <OriginalSourceMarket xmlns="4873beb7-5857-4685-be1f-d57550cc96cc" xsi:nil="true"/>
    <ApprovalStatus xmlns="4873beb7-5857-4685-be1f-d57550cc96cc">InProgress</ApprovalStatus>
    <TPComponent xmlns="4873beb7-5857-4685-be1f-d57550cc96cc" xsi:nil="true"/>
    <EditorialTags xmlns="4873beb7-5857-4685-be1f-d57550cc96cc" xsi:nil="true"/>
    <TPExecutable xmlns="4873beb7-5857-4685-be1f-d57550cc96cc" xsi:nil="true"/>
    <TPLaunchHelpLink xmlns="4873beb7-5857-4685-be1f-d57550cc96cc" xsi:nil="true"/>
    <LocComments xmlns="4873beb7-5857-4685-be1f-d57550cc96cc" xsi:nil="true"/>
    <LocRecommendedHandoff xmlns="4873beb7-5857-4685-be1f-d57550cc96cc" xsi:nil="true"/>
    <SourceTitle xmlns="4873beb7-5857-4685-be1f-d57550cc96cc" xsi:nil="true"/>
    <CSXUpdate xmlns="4873beb7-5857-4685-be1f-d57550cc96cc">false</CSXUpdate>
    <IntlLocPriority xmlns="4873beb7-5857-4685-be1f-d57550cc96cc" xsi:nil="true"/>
    <UAProjectedTotalWords xmlns="4873beb7-5857-4685-be1f-d57550cc96cc" xsi:nil="true"/>
    <AssetType xmlns="4873beb7-5857-4685-be1f-d57550cc96cc">TP</AssetType>
    <MachineTranslated xmlns="4873beb7-5857-4685-be1f-d57550cc96cc">false</MachineTranslated>
    <OutputCachingOn xmlns="4873beb7-5857-4685-be1f-d57550cc96cc">false</OutputCachingOn>
    <TemplateStatus xmlns="4873beb7-5857-4685-be1f-d57550cc96cc">Complete</TemplateStatus>
    <IsSearchable xmlns="4873beb7-5857-4685-be1f-d57550cc96cc">true</IsSearchable>
    <ContentItem xmlns="4873beb7-5857-4685-be1f-d57550cc96cc" xsi:nil="true"/>
    <HandoffToMSDN xmlns="4873beb7-5857-4685-be1f-d57550cc96cc" xsi:nil="true"/>
    <ShowIn xmlns="4873beb7-5857-4685-be1f-d57550cc96cc">Show everywhere</ShowIn>
    <ThumbnailAssetId xmlns="4873beb7-5857-4685-be1f-d57550cc96cc" xsi:nil="true"/>
    <UALocComments xmlns="4873beb7-5857-4685-be1f-d57550cc96cc" xsi:nil="true"/>
    <UALocRecommendation xmlns="4873beb7-5857-4685-be1f-d57550cc96cc">Localize</UALocRecommendation>
    <LastModifiedDateTime xmlns="4873beb7-5857-4685-be1f-d57550cc96cc" xsi:nil="true"/>
    <LegacyData xmlns="4873beb7-5857-4685-be1f-d57550cc96cc" xsi:nil="true"/>
    <LocManualTestRequired xmlns="4873beb7-5857-4685-be1f-d57550cc96cc">false</LocManualTestRequired>
    <LocMarketGroupTiers2 xmlns="4873beb7-5857-4685-be1f-d57550cc96cc" xsi:nil="true"/>
    <ClipArtFilename xmlns="4873beb7-5857-4685-be1f-d57550cc96cc" xsi:nil="true"/>
    <TPApplication xmlns="4873beb7-5857-4685-be1f-d57550cc96cc" xsi:nil="true"/>
    <CSXHash xmlns="4873beb7-5857-4685-be1f-d57550cc96cc" xsi:nil="true"/>
    <DirectSourceMarket xmlns="4873beb7-5857-4685-be1f-d57550cc96cc" xsi:nil="true"/>
    <PrimaryImageGen xmlns="4873beb7-5857-4685-be1f-d57550cc96cc">true</PrimaryImageGen>
    <PlannedPubDate xmlns="4873beb7-5857-4685-be1f-d57550cc96cc" xsi:nil="true"/>
    <CSXSubmissionMarket xmlns="4873beb7-5857-4685-be1f-d57550cc96cc" xsi:nil="true"/>
    <Downloads xmlns="4873beb7-5857-4685-be1f-d57550cc96cc">0</Downloads>
    <ArtSampleDocs xmlns="4873beb7-5857-4685-be1f-d57550cc96cc" xsi:nil="true"/>
    <TrustLevel xmlns="4873beb7-5857-4685-be1f-d57550cc96cc">1 Microsoft Managed Content</TrustLevel>
    <BlockPublish xmlns="4873beb7-5857-4685-be1f-d57550cc96cc">false</BlockPublish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BusinessGroup xmlns="4873beb7-5857-4685-be1f-d57550cc96cc" xsi:nil="true"/>
    <Providers xmlns="4873beb7-5857-4685-be1f-d57550cc96cc" xsi:nil="true"/>
    <TemplateTemplateType xmlns="4873beb7-5857-4685-be1f-d57550cc96cc">PowerPoint Presentation Template</TemplateTemplateType>
    <TimesCloned xmlns="4873beb7-5857-4685-be1f-d57550cc96cc" xsi:nil="true"/>
    <TPAppVersion xmlns="4873beb7-5857-4685-be1f-d57550cc96cc" xsi:nil="true"/>
    <VoteCount xmlns="4873beb7-5857-4685-be1f-d57550cc96cc" xsi:nil="true"/>
    <AverageRating xmlns="4873beb7-5857-4685-be1f-d57550cc96cc" xsi:nil="true"/>
    <FeatureTagsTaxHTField0 xmlns="4873beb7-5857-4685-be1f-d57550cc96cc">
      <Terms xmlns="http://schemas.microsoft.com/office/infopath/2007/PartnerControls"/>
    </FeatureTagsTaxHTField0>
    <Provider xmlns="4873beb7-5857-4685-be1f-d57550cc96cc" xsi:nil="true"/>
    <UACurrentWords xmlns="4873beb7-5857-4685-be1f-d57550cc96cc" xsi:nil="true"/>
    <AssetId xmlns="4873beb7-5857-4685-be1f-d57550cc96cc">TP103431361</AssetId>
    <TPClientViewer xmlns="4873beb7-5857-4685-be1f-d57550cc96cc" xsi:nil="true"/>
    <DSATActionTaken xmlns="4873beb7-5857-4685-be1f-d57550cc96cc" xsi:nil="true"/>
    <APEditor xmlns="4873beb7-5857-4685-be1f-d57550cc96cc">
      <UserInfo>
        <DisplayName/>
        <AccountId xsi:nil="true"/>
        <AccountType/>
      </UserInfo>
    </APEditor>
    <TPInstallLocation xmlns="4873beb7-5857-4685-be1f-d57550cc96cc" xsi:nil="true"/>
    <OOCacheId xmlns="4873beb7-5857-4685-be1f-d57550cc96cc" xsi:nil="true"/>
    <IsDeleted xmlns="4873beb7-5857-4685-be1f-d57550cc96cc">false</IsDeleted>
    <PublishTargets xmlns="4873beb7-5857-4685-be1f-d57550cc96cc">OfficeOnlineVNext</PublishTargets>
    <ApprovalLog xmlns="4873beb7-5857-4685-be1f-d57550cc96cc" xsi:nil="true"/>
    <BugNumber xmlns="4873beb7-5857-4685-be1f-d57550cc96cc" xsi:nil="true"/>
    <CrawlForDependencies xmlns="4873beb7-5857-4685-be1f-d57550cc96cc">false</CrawlForDependencies>
    <InternalTagsTaxHTField0 xmlns="4873beb7-5857-4685-be1f-d57550cc96cc">
      <Terms xmlns="http://schemas.microsoft.com/office/infopath/2007/PartnerControls"/>
    </InternalTagsTaxHTField0>
    <LastHandOff xmlns="4873beb7-5857-4685-be1f-d57550cc96cc" xsi:nil="true"/>
    <Milestone xmlns="4873beb7-5857-4685-be1f-d57550cc96cc" xsi:nil="true"/>
    <OriginalRelease xmlns="4873beb7-5857-4685-be1f-d57550cc96cc">15</OriginalRelease>
    <RecommendationsModifier xmlns="4873beb7-5857-4685-be1f-d57550cc96cc" xsi:nil="true"/>
    <ScenarioTagsTaxHTField0 xmlns="4873beb7-5857-4685-be1f-d57550cc96cc">
      <Terms xmlns="http://schemas.microsoft.com/office/infopath/2007/PartnerControls"/>
    </ScenarioTagsTaxHTField0>
    <UANotes xmlns="4873beb7-5857-4685-be1f-d57550cc96cc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CDDBB83-77C1-4099-A0AA-289882E745E2}">
  <ds:schemaRefs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http://purl.org/dc/terms/"/>
    <ds:schemaRef ds:uri="http://purl.org/dc/dcmitype/"/>
    <ds:schemaRef ds:uri="http://schemas.microsoft.com/office/2006/documentManagement/types"/>
    <ds:schemaRef ds:uri="4873beb7-5857-4685-be1f-d57550cc96cc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561E720F-F05D-4536-9C34-0CFCED65D3B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8C8B9CA-0273-4370-889A-FC05DA5C2F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Учебная презентация, макет с лентами и полосками (широкоэкранный формат)</Template>
  <TotalTime>0</TotalTime>
  <Words>557</Words>
  <Application>Microsoft Office PowerPoint</Application>
  <PresentationFormat>Широкоэкранный</PresentationFormat>
  <Paragraphs>458</Paragraphs>
  <Slides>115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115</vt:i4>
      </vt:variant>
    </vt:vector>
  </HeadingPairs>
  <TitlesOfParts>
    <vt:vector size="121" baseType="lpstr">
      <vt:lpstr>Arial</vt:lpstr>
      <vt:lpstr>Euphemia</vt:lpstr>
      <vt:lpstr>Plantagenet Cherokee</vt:lpstr>
      <vt:lpstr>Times New Roman</vt:lpstr>
      <vt:lpstr>Wingdings</vt:lpstr>
      <vt:lpstr>Научная литература 16 х 9</vt:lpstr>
      <vt:lpstr>национальный стандарт  ГОСТ Р 7.0.100-2018 «Библиографическая запись. Библиографическое описание. Общие требования и правила составления» </vt:lpstr>
      <vt:lpstr>Разработчики:</vt:lpstr>
      <vt:lpstr>     Причины разработки стандарта</vt:lpstr>
      <vt:lpstr>Причины разработки стандарта</vt:lpstr>
      <vt:lpstr>Цель разработки стандарта </vt:lpstr>
      <vt:lpstr>Презентация PowerPoint</vt:lpstr>
      <vt:lpstr>Основные принципы формирования правил стандарта </vt:lpstr>
      <vt:lpstr>Презентация PowerPoint</vt:lpstr>
      <vt:lpstr>Презентация PowerPoint</vt:lpstr>
      <vt:lpstr>Презентация PowerPoint</vt:lpstr>
      <vt:lpstr>Презентация PowerPoint</vt:lpstr>
      <vt:lpstr>Что изменилось</vt:lpstr>
      <vt:lpstr>Что изменилось</vt:lpstr>
      <vt:lpstr>Что изменилось</vt:lpstr>
      <vt:lpstr>Презентация PowerPoint</vt:lpstr>
      <vt:lpstr>Структура стандарта</vt:lpstr>
      <vt:lpstr>                                      Термины и определения</vt:lpstr>
      <vt:lpstr>Термины и определения</vt:lpstr>
      <vt:lpstr>Объект стандарта</vt:lpstr>
      <vt:lpstr>Состав библиографического описания</vt:lpstr>
      <vt:lpstr>Статус элементов библиографического описания</vt:lpstr>
      <vt:lpstr>Статус элементов библиографического описания</vt:lpstr>
      <vt:lpstr>Статус элементов библиографического описания</vt:lpstr>
      <vt:lpstr>Статус элементов библиографического описания</vt:lpstr>
      <vt:lpstr>Статус элементов библиографического описания</vt:lpstr>
      <vt:lpstr>Статус элементов библиографического описания</vt:lpstr>
      <vt:lpstr>Сокращение слов и словосочетаний</vt:lpstr>
      <vt:lpstr>Сокращение слов и словосочетаний</vt:lpstr>
      <vt:lpstr>Одноуровневое библиографическое описание (раздел 5)</vt:lpstr>
      <vt:lpstr>Область заглавия и сведений об ответственности</vt:lpstr>
      <vt:lpstr>Предписанные источники информации </vt:lpstr>
      <vt:lpstr>Предписанные источники информации </vt:lpstr>
      <vt:lpstr>Сведения, относящиеся к заглавию</vt:lpstr>
      <vt:lpstr>Сведения, относящиеся к заглавию</vt:lpstr>
      <vt:lpstr>Сведения об ответственности </vt:lpstr>
      <vt:lpstr>Сведения об ответственности </vt:lpstr>
      <vt:lpstr>Сведения об ответственности </vt:lpstr>
      <vt:lpstr>Сведения об ответственности </vt:lpstr>
      <vt:lpstr>Сведения об ответственности </vt:lpstr>
      <vt:lpstr>Специфическая область материала или вида ресурса</vt:lpstr>
      <vt:lpstr>Специфическая область материала или вида ресурса</vt:lpstr>
      <vt:lpstr>Область публикации, производства, распространения и т.д.</vt:lpstr>
      <vt:lpstr>Область серии и многочастного монографического ресурса</vt:lpstr>
      <vt:lpstr>Область примечания</vt:lpstr>
      <vt:lpstr>Область примечания</vt:lpstr>
      <vt:lpstr>Область примечания</vt:lpstr>
      <vt:lpstr>Область примечания</vt:lpstr>
      <vt:lpstr>Область примечания</vt:lpstr>
      <vt:lpstr>Область идентификатора ресурса и условий доступности</vt:lpstr>
      <vt:lpstr>Область идентификатора ресурса и условий доступности</vt:lpstr>
      <vt:lpstr>Область идентификатора ресурса и условий доступности</vt:lpstr>
      <vt:lpstr>Область вида содержания и средства доступа</vt:lpstr>
      <vt:lpstr>Вид содержания (условно-обязательный элемент)</vt:lpstr>
      <vt:lpstr>Вид содержания (условно-обязательный элемент)</vt:lpstr>
      <vt:lpstr>Вид содержания (условно-обязательный элемент)</vt:lpstr>
      <vt:lpstr>Вид содержания (условно-обязательный элемент)</vt:lpstr>
      <vt:lpstr>Вид содержания (условно-обязательный элемент)</vt:lpstr>
      <vt:lpstr>Вид содержания (условно-обязательный элемент)</vt:lpstr>
      <vt:lpstr>Вид содержания (условно-обязательный элемент)</vt:lpstr>
      <vt:lpstr>Вид содержания (условно-обязательный элемент)</vt:lpstr>
      <vt:lpstr>Вид содержания (условно-обязательный элемент)</vt:lpstr>
      <vt:lpstr>Вид содержания (условно-обязательный элемент)</vt:lpstr>
      <vt:lpstr>Вид содержания (условно-обязательный элемент)</vt:lpstr>
      <vt:lpstr>Вид содержания (условно-обязательный элемент)</vt:lpstr>
      <vt:lpstr>Вид содержания (условно-обязательный элемент)</vt:lpstr>
      <vt:lpstr>Вид содержания (условно-обязательный элемент)</vt:lpstr>
      <vt:lpstr>Вид содержания (условно-обязательный элемент)</vt:lpstr>
      <vt:lpstr>Характеристика содержания (факультативный элемент)</vt:lpstr>
      <vt:lpstr>Характеристика содержания (факультативный элемент)</vt:lpstr>
      <vt:lpstr>Характеристика содержания (факультативный элемент)</vt:lpstr>
      <vt:lpstr>Характеристика содержания (факультативный элемент)</vt:lpstr>
      <vt:lpstr>Характеристика содержания (факультативный элемент)</vt:lpstr>
      <vt:lpstr>Характеристика содержания (факультативный элемент)</vt:lpstr>
      <vt:lpstr>Характеристика содержания (факультативный элемент)</vt:lpstr>
      <vt:lpstr>Характеристика содержания (факультативный элемент)</vt:lpstr>
      <vt:lpstr>Характеристика содержания (факультативный элемент)</vt:lpstr>
      <vt:lpstr>Характеристика содержания (факультативный элемент)</vt:lpstr>
      <vt:lpstr>Характеристика содержания (факультативный элемент)</vt:lpstr>
      <vt:lpstr>Средство доступа (условно-обязательный элемент)</vt:lpstr>
      <vt:lpstr>Средство доступа (условно-обязательный элемент)</vt:lpstr>
      <vt:lpstr>Средство доступа (условно-обязательный элемент)</vt:lpstr>
      <vt:lpstr>Средство доступа (условно-обязательный элемент)</vt:lpstr>
      <vt:lpstr>Средство доступа (условно-обязательный элемент)</vt:lpstr>
      <vt:lpstr>Средство доступа (условно-обязательный элемент)</vt:lpstr>
      <vt:lpstr>Средство доступа (условно-обязательный элемент)</vt:lpstr>
      <vt:lpstr>Средство доступа (условно-обязательный элемент)</vt:lpstr>
      <vt:lpstr>Средство доступа (условно-обязательный элемент)</vt:lpstr>
      <vt:lpstr>Средство доступа (условно-обязательный элемент)</vt:lpstr>
      <vt:lpstr>Средство доступа (условно-обязательный элемент)</vt:lpstr>
      <vt:lpstr>Средство доступа (условно-обязательный элемент)</vt:lpstr>
      <vt:lpstr>Средство доступа (условно-обязательный элемент)</vt:lpstr>
      <vt:lpstr>Примеры библиографических записей </vt:lpstr>
      <vt:lpstr>Примеры библиографических записей </vt:lpstr>
      <vt:lpstr>Примеры библиографических записей </vt:lpstr>
      <vt:lpstr>Примеры библиографических записей </vt:lpstr>
      <vt:lpstr>Примеры библиографических записей </vt:lpstr>
      <vt:lpstr>Примеры библиографических записей </vt:lpstr>
      <vt:lpstr>Примеры библиографических записей </vt:lpstr>
      <vt:lpstr>Примеры библиографических записей </vt:lpstr>
      <vt:lpstr>Примеры библиографических записей </vt:lpstr>
      <vt:lpstr>Примеры библиографических записей </vt:lpstr>
      <vt:lpstr>Примеры библиографических записей </vt:lpstr>
      <vt:lpstr>Примеры библиографических записей </vt:lpstr>
      <vt:lpstr>Примеры библиографических записей </vt:lpstr>
      <vt:lpstr>Примеры библиографических записей </vt:lpstr>
      <vt:lpstr>Примеры библиографических записей </vt:lpstr>
      <vt:lpstr>Примеры библиографических записей </vt:lpstr>
      <vt:lpstr>Примеры библиографических записей </vt:lpstr>
      <vt:lpstr>Примеры библиографических записей </vt:lpstr>
      <vt:lpstr>Примеры библиографических записей </vt:lpstr>
      <vt:lpstr>Примеры библиографических записей </vt:lpstr>
      <vt:lpstr>Примеры библиографических записей </vt:lpstr>
      <vt:lpstr>Примеры библиографических записей </vt:lpstr>
      <vt:lpstr>Примеры библиографических записей </vt:lpstr>
      <vt:lpstr>Спасибо за внимание!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2019-04-09T01:01:48Z</dcterms:created>
  <dcterms:modified xsi:type="dcterms:W3CDTF">2019-06-11T05:45:04Z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0x0101006EDDDB5EE6D98C44930B742096920B300400F5B6D36B3EF94B4E9A635CDF2A18F5B8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